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9" r:id="rId2"/>
    <p:sldId id="305" r:id="rId3"/>
    <p:sldId id="291" r:id="rId4"/>
    <p:sldId id="265" r:id="rId5"/>
    <p:sldId id="304" r:id="rId6"/>
    <p:sldId id="257" r:id="rId7"/>
    <p:sldId id="292" r:id="rId8"/>
    <p:sldId id="293" r:id="rId9"/>
    <p:sldId id="294" r:id="rId10"/>
    <p:sldId id="295" r:id="rId11"/>
    <p:sldId id="296" r:id="rId12"/>
    <p:sldId id="297" r:id="rId13"/>
    <p:sldId id="298" r:id="rId14"/>
    <p:sldId id="299" r:id="rId15"/>
    <p:sldId id="300" r:id="rId16"/>
    <p:sldId id="306" r:id="rId17"/>
    <p:sldId id="307" r:id="rId18"/>
    <p:sldId id="308" r:id="rId19"/>
    <p:sldId id="309" r:id="rId20"/>
    <p:sldId id="311" r:id="rId21"/>
    <p:sldId id="310" r:id="rId22"/>
    <p:sldId id="303" r:id="rId23"/>
    <p:sldId id="302" r:id="rId24"/>
    <p:sldId id="301" r:id="rId25"/>
    <p:sldId id="272"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409F"/>
    <a:srgbClr val="CAB447"/>
    <a:srgbClr val="FFE15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1C537B-2244-4832-9125-57A9C9E466B0}" v="399" dt="2023-08-07T03:42:17.686"/>
    <p1510:client id="{0EF59AA7-5602-FC7A-470D-1E7513EC03FE}" v="647" dt="2023-08-07T03:44:42.132"/>
    <p1510:client id="{1197C6E9-4FAB-4245-BD68-DE31BA123C2B}" v="1779" dt="2023-08-06T19:51:59.940"/>
    <p1510:client id="{213A62F7-0DE5-F70F-0354-EE987BA69978}" v="4" dt="2023-08-07T04:05:09.262"/>
    <p1510:client id="{28916516-E0B3-3F6D-7E6B-ABB0C7684233}" v="4" dt="2023-08-07T03:01:22.922"/>
    <p1510:client id="{7F06ED8C-C388-C746-887E-AF11C0B2064F}" v="847" dt="2023-08-07T04:05:35.557"/>
    <p1510:client id="{C014FB5E-BE36-E04B-E357-D1E5E2BA17BA}" v="42" dt="2023-08-07T03:08:30.661"/>
    <p1510:client id="{D00C6D78-14A5-418E-8BAA-7B2D08D5535E}" v="885" dt="2023-08-07T02:51:59.7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9205A1-F4AF-46FD-94F9-B9CBD24E817F}" type="doc">
      <dgm:prSet loTypeId="urn:microsoft.com/office/officeart/2016/7/layout/RepeatingBendingProcessNew" loCatId="process" qsTypeId="urn:microsoft.com/office/officeart/2005/8/quickstyle/simple1" qsCatId="simple" csTypeId="urn:microsoft.com/office/officeart/2005/8/colors/colorful1" csCatId="colorful" phldr="1"/>
      <dgm:spPr/>
      <dgm:t>
        <a:bodyPr/>
        <a:lstStyle/>
        <a:p>
          <a:endParaRPr lang="en-US"/>
        </a:p>
      </dgm:t>
    </dgm:pt>
    <dgm:pt modelId="{45F940C7-EB6C-4EA4-9561-4B425DE248DA}">
      <dgm:prSet/>
      <dgm:spPr/>
      <dgm:t>
        <a:bodyPr/>
        <a:lstStyle/>
        <a:p>
          <a:r>
            <a:rPr lang="en-US">
              <a:latin typeface="Times New Roman" panose="02020603050405020304" pitchFamily="18" charset="0"/>
              <a:cs typeface="Times New Roman" panose="02020603050405020304" pitchFamily="18" charset="0"/>
            </a:rPr>
            <a:t>HTML : CSS</a:t>
          </a:r>
        </a:p>
      </dgm:t>
    </dgm:pt>
    <dgm:pt modelId="{2E206F5C-212B-460A-92C9-C7AB4C931179}" type="parTrans" cxnId="{876C5089-40DE-4930-8D8E-B7A91C8CBC0F}">
      <dgm:prSet/>
      <dgm:spPr/>
      <dgm:t>
        <a:bodyPr/>
        <a:lstStyle/>
        <a:p>
          <a:endParaRPr lang="en-US"/>
        </a:p>
      </dgm:t>
    </dgm:pt>
    <dgm:pt modelId="{887558B7-C2A2-4A69-98B5-A398C357D382}" type="sibTrans" cxnId="{876C5089-40DE-4930-8D8E-B7A91C8CBC0F}">
      <dgm:prSet/>
      <dgm:spPr/>
      <dgm:t>
        <a:bodyPr/>
        <a:lstStyle/>
        <a:p>
          <a:endParaRPr lang="en-US">
            <a:latin typeface="Times New Roman" panose="02020603050405020304" pitchFamily="18" charset="0"/>
            <a:cs typeface="Times New Roman" panose="02020603050405020304" pitchFamily="18" charset="0"/>
          </a:endParaRPr>
        </a:p>
      </dgm:t>
    </dgm:pt>
    <dgm:pt modelId="{ADECF915-D6D0-4A0D-9006-82DF3BB9D6CC}">
      <dgm:prSet/>
      <dgm:spPr/>
      <dgm:t>
        <a:bodyPr/>
        <a:lstStyle/>
        <a:p>
          <a:r>
            <a:rPr lang="en-IN">
              <a:latin typeface="Times New Roman" panose="02020603050405020304" pitchFamily="18" charset="0"/>
              <a:cs typeface="Times New Roman" panose="02020603050405020304" pitchFamily="18" charset="0"/>
            </a:rPr>
            <a:t>REACT</a:t>
          </a:r>
          <a:endParaRPr lang="en-US">
            <a:latin typeface="Times New Roman" panose="02020603050405020304" pitchFamily="18" charset="0"/>
            <a:cs typeface="Times New Roman" panose="02020603050405020304" pitchFamily="18" charset="0"/>
          </a:endParaRPr>
        </a:p>
      </dgm:t>
    </dgm:pt>
    <dgm:pt modelId="{C636F779-0B12-4398-81F0-86E7B65E8AA9}" type="parTrans" cxnId="{159D5963-F022-481E-B483-E99DFC7C0BBE}">
      <dgm:prSet/>
      <dgm:spPr/>
      <dgm:t>
        <a:bodyPr/>
        <a:lstStyle/>
        <a:p>
          <a:endParaRPr lang="en-US"/>
        </a:p>
      </dgm:t>
    </dgm:pt>
    <dgm:pt modelId="{E52901D5-99CF-4F51-AE79-0E64B67B348D}" type="sibTrans" cxnId="{159D5963-F022-481E-B483-E99DFC7C0BBE}">
      <dgm:prSet/>
      <dgm:spPr/>
      <dgm:t>
        <a:bodyPr/>
        <a:lstStyle/>
        <a:p>
          <a:endParaRPr lang="en-US">
            <a:latin typeface="Times New Roman" panose="02020603050405020304" pitchFamily="18" charset="0"/>
            <a:cs typeface="Times New Roman" panose="02020603050405020304" pitchFamily="18" charset="0"/>
          </a:endParaRPr>
        </a:p>
      </dgm:t>
    </dgm:pt>
    <dgm:pt modelId="{183982F0-ED41-4F74-870E-B5E1762927C7}">
      <dgm:prSet/>
      <dgm:spPr/>
      <dgm:t>
        <a:bodyPr/>
        <a:lstStyle/>
        <a:p>
          <a:r>
            <a:rPr lang="en-US">
              <a:latin typeface="Times New Roman" panose="02020603050405020304" pitchFamily="18" charset="0"/>
              <a:cs typeface="Times New Roman" panose="02020603050405020304" pitchFamily="18" charset="0"/>
            </a:rPr>
            <a:t>WORDPRESS</a:t>
          </a:r>
        </a:p>
      </dgm:t>
    </dgm:pt>
    <dgm:pt modelId="{4E7EFCD1-7A54-4BC7-84CE-CFD183BFB910}" type="parTrans" cxnId="{E92F4573-125D-4FB3-A2F2-29B0B3096F26}">
      <dgm:prSet/>
      <dgm:spPr/>
      <dgm:t>
        <a:bodyPr/>
        <a:lstStyle/>
        <a:p>
          <a:endParaRPr lang="en-US"/>
        </a:p>
      </dgm:t>
    </dgm:pt>
    <dgm:pt modelId="{CE2E45EA-BF2C-4EE4-8CD2-F2854A297202}" type="sibTrans" cxnId="{E92F4573-125D-4FB3-A2F2-29B0B3096F26}">
      <dgm:prSet/>
      <dgm:spPr/>
      <dgm:t>
        <a:bodyPr/>
        <a:lstStyle/>
        <a:p>
          <a:endParaRPr lang="en-US">
            <a:latin typeface="Times New Roman" panose="02020603050405020304" pitchFamily="18" charset="0"/>
            <a:cs typeface="Times New Roman" panose="02020603050405020304" pitchFamily="18" charset="0"/>
          </a:endParaRPr>
        </a:p>
      </dgm:t>
    </dgm:pt>
    <dgm:pt modelId="{8DD450E5-D519-4B68-AA1D-19F37C5B591C}">
      <dgm:prSet/>
      <dgm:spPr/>
      <dgm:t>
        <a:bodyPr/>
        <a:lstStyle/>
        <a:p>
          <a:r>
            <a:rPr lang="en-US">
              <a:latin typeface="Times New Roman" panose="02020603050405020304" pitchFamily="18" charset="0"/>
              <a:cs typeface="Times New Roman" panose="02020603050405020304" pitchFamily="18" charset="0"/>
            </a:rPr>
            <a:t>PHP:</a:t>
          </a:r>
          <a:r>
            <a:rPr lang="en-US" baseline="0">
              <a:latin typeface="Times New Roman" panose="02020603050405020304" pitchFamily="18" charset="0"/>
              <a:cs typeface="Times New Roman" panose="02020603050405020304" pitchFamily="18" charset="0"/>
            </a:rPr>
            <a:t> NODEJS: MYSQL</a:t>
          </a:r>
          <a:endParaRPr lang="en-US">
            <a:latin typeface="Times New Roman" panose="02020603050405020304" pitchFamily="18" charset="0"/>
            <a:cs typeface="Times New Roman" panose="02020603050405020304" pitchFamily="18" charset="0"/>
          </a:endParaRPr>
        </a:p>
      </dgm:t>
    </dgm:pt>
    <dgm:pt modelId="{28B12CD7-7F2A-476C-A756-E6D543DAEECB}" type="parTrans" cxnId="{614DA3C2-1E4E-4ACD-AFC0-BAC408D636A7}">
      <dgm:prSet/>
      <dgm:spPr/>
      <dgm:t>
        <a:bodyPr/>
        <a:lstStyle/>
        <a:p>
          <a:endParaRPr lang="en-US"/>
        </a:p>
      </dgm:t>
    </dgm:pt>
    <dgm:pt modelId="{B0281392-D2AF-4CF2-9800-B432876A1B1D}" type="sibTrans" cxnId="{614DA3C2-1E4E-4ACD-AFC0-BAC408D636A7}">
      <dgm:prSet/>
      <dgm:spPr/>
      <dgm:t>
        <a:bodyPr/>
        <a:lstStyle/>
        <a:p>
          <a:endParaRPr lang="en-US">
            <a:latin typeface="Times New Roman" panose="02020603050405020304" pitchFamily="18" charset="0"/>
            <a:cs typeface="Times New Roman" panose="02020603050405020304" pitchFamily="18" charset="0"/>
          </a:endParaRPr>
        </a:p>
      </dgm:t>
    </dgm:pt>
    <dgm:pt modelId="{D6442A06-58C8-46CD-940D-89D6ED6B7845}">
      <dgm:prSet/>
      <dgm:spPr/>
      <dgm:t>
        <a:bodyPr/>
        <a:lstStyle/>
        <a:p>
          <a:r>
            <a:rPr lang="en-US">
              <a:latin typeface="Times New Roman" panose="02020603050405020304" pitchFamily="18" charset="0"/>
              <a:cs typeface="Times New Roman" panose="02020603050405020304" pitchFamily="18" charset="0"/>
            </a:rPr>
            <a:t>LARAVEL</a:t>
          </a:r>
        </a:p>
      </dgm:t>
    </dgm:pt>
    <dgm:pt modelId="{A7236E4F-7116-4B6C-8888-A8681369658C}" type="parTrans" cxnId="{DD6A5BAF-9771-4055-A7E5-213501F4B97F}">
      <dgm:prSet/>
      <dgm:spPr/>
      <dgm:t>
        <a:bodyPr/>
        <a:lstStyle/>
        <a:p>
          <a:endParaRPr lang="en-US"/>
        </a:p>
      </dgm:t>
    </dgm:pt>
    <dgm:pt modelId="{9BA8449D-4697-4348-8052-B33320079526}" type="sibTrans" cxnId="{DD6A5BAF-9771-4055-A7E5-213501F4B97F}">
      <dgm:prSet/>
      <dgm:spPr/>
      <dgm:t>
        <a:bodyPr/>
        <a:lstStyle/>
        <a:p>
          <a:endParaRPr lang="en-US"/>
        </a:p>
      </dgm:t>
    </dgm:pt>
    <dgm:pt modelId="{63D28804-5B33-A24A-8835-D1899FED3E25}" type="pres">
      <dgm:prSet presAssocID="{9A9205A1-F4AF-46FD-94F9-B9CBD24E817F}" presName="Name0" presStyleCnt="0">
        <dgm:presLayoutVars>
          <dgm:dir/>
          <dgm:resizeHandles val="exact"/>
        </dgm:presLayoutVars>
      </dgm:prSet>
      <dgm:spPr/>
    </dgm:pt>
    <dgm:pt modelId="{B257465F-77CE-B342-8BD3-F52BEE19403D}" type="pres">
      <dgm:prSet presAssocID="{45F940C7-EB6C-4EA4-9561-4B425DE248DA}" presName="node" presStyleLbl="node1" presStyleIdx="0" presStyleCnt="5">
        <dgm:presLayoutVars>
          <dgm:bulletEnabled val="1"/>
        </dgm:presLayoutVars>
      </dgm:prSet>
      <dgm:spPr/>
    </dgm:pt>
    <dgm:pt modelId="{93C47F0B-87DF-3640-B4AB-700C684F70F2}" type="pres">
      <dgm:prSet presAssocID="{887558B7-C2A2-4A69-98B5-A398C357D382}" presName="sibTrans" presStyleLbl="sibTrans1D1" presStyleIdx="0" presStyleCnt="4"/>
      <dgm:spPr/>
    </dgm:pt>
    <dgm:pt modelId="{13A80D5B-300A-EB4F-BA11-CB2B4569CEA7}" type="pres">
      <dgm:prSet presAssocID="{887558B7-C2A2-4A69-98B5-A398C357D382}" presName="connectorText" presStyleLbl="sibTrans1D1" presStyleIdx="0" presStyleCnt="4"/>
      <dgm:spPr/>
    </dgm:pt>
    <dgm:pt modelId="{D9BC5AD8-C160-4542-B33F-BF0F90857BEF}" type="pres">
      <dgm:prSet presAssocID="{ADECF915-D6D0-4A0D-9006-82DF3BB9D6CC}" presName="node" presStyleLbl="node1" presStyleIdx="1" presStyleCnt="5">
        <dgm:presLayoutVars>
          <dgm:bulletEnabled val="1"/>
        </dgm:presLayoutVars>
      </dgm:prSet>
      <dgm:spPr/>
    </dgm:pt>
    <dgm:pt modelId="{E55296B5-F6BB-9746-B197-E54F5FFC62A5}" type="pres">
      <dgm:prSet presAssocID="{E52901D5-99CF-4F51-AE79-0E64B67B348D}" presName="sibTrans" presStyleLbl="sibTrans1D1" presStyleIdx="1" presStyleCnt="4"/>
      <dgm:spPr/>
    </dgm:pt>
    <dgm:pt modelId="{F53AB676-5095-1F44-86B8-0B1A1658C736}" type="pres">
      <dgm:prSet presAssocID="{E52901D5-99CF-4F51-AE79-0E64B67B348D}" presName="connectorText" presStyleLbl="sibTrans1D1" presStyleIdx="1" presStyleCnt="4"/>
      <dgm:spPr/>
    </dgm:pt>
    <dgm:pt modelId="{22307924-1702-B045-9550-F2A0977868B4}" type="pres">
      <dgm:prSet presAssocID="{183982F0-ED41-4F74-870E-B5E1762927C7}" presName="node" presStyleLbl="node1" presStyleIdx="2" presStyleCnt="5">
        <dgm:presLayoutVars>
          <dgm:bulletEnabled val="1"/>
        </dgm:presLayoutVars>
      </dgm:prSet>
      <dgm:spPr/>
    </dgm:pt>
    <dgm:pt modelId="{BAF1990A-D286-F643-9CDF-4038E4D09438}" type="pres">
      <dgm:prSet presAssocID="{CE2E45EA-BF2C-4EE4-8CD2-F2854A297202}" presName="sibTrans" presStyleLbl="sibTrans1D1" presStyleIdx="2" presStyleCnt="4"/>
      <dgm:spPr/>
    </dgm:pt>
    <dgm:pt modelId="{88F79C0C-1424-5A46-88C2-5123EDA0400F}" type="pres">
      <dgm:prSet presAssocID="{CE2E45EA-BF2C-4EE4-8CD2-F2854A297202}" presName="connectorText" presStyleLbl="sibTrans1D1" presStyleIdx="2" presStyleCnt="4"/>
      <dgm:spPr/>
    </dgm:pt>
    <dgm:pt modelId="{AD1DA653-0BAE-9248-B6E8-53A22ECAA675}" type="pres">
      <dgm:prSet presAssocID="{8DD450E5-D519-4B68-AA1D-19F37C5B591C}" presName="node" presStyleLbl="node1" presStyleIdx="3" presStyleCnt="5">
        <dgm:presLayoutVars>
          <dgm:bulletEnabled val="1"/>
        </dgm:presLayoutVars>
      </dgm:prSet>
      <dgm:spPr/>
    </dgm:pt>
    <dgm:pt modelId="{9EAC431D-DCB7-AA4C-9BDC-9F6DFA7C9A8A}" type="pres">
      <dgm:prSet presAssocID="{B0281392-D2AF-4CF2-9800-B432876A1B1D}" presName="sibTrans" presStyleLbl="sibTrans1D1" presStyleIdx="3" presStyleCnt="4"/>
      <dgm:spPr/>
    </dgm:pt>
    <dgm:pt modelId="{ACC2F5A8-6202-EE46-B8EA-E7BF72B7395E}" type="pres">
      <dgm:prSet presAssocID="{B0281392-D2AF-4CF2-9800-B432876A1B1D}" presName="connectorText" presStyleLbl="sibTrans1D1" presStyleIdx="3" presStyleCnt="4"/>
      <dgm:spPr/>
    </dgm:pt>
    <dgm:pt modelId="{A3F81999-4AC3-D642-B581-8C7B658F1492}" type="pres">
      <dgm:prSet presAssocID="{D6442A06-58C8-46CD-940D-89D6ED6B7845}" presName="node" presStyleLbl="node1" presStyleIdx="4" presStyleCnt="5">
        <dgm:presLayoutVars>
          <dgm:bulletEnabled val="1"/>
        </dgm:presLayoutVars>
      </dgm:prSet>
      <dgm:spPr/>
    </dgm:pt>
  </dgm:ptLst>
  <dgm:cxnLst>
    <dgm:cxn modelId="{A5937928-68D7-9343-B602-D339BE08355F}" type="presOf" srcId="{B0281392-D2AF-4CF2-9800-B432876A1B1D}" destId="{9EAC431D-DCB7-AA4C-9BDC-9F6DFA7C9A8A}" srcOrd="0" destOrd="0" presId="urn:microsoft.com/office/officeart/2016/7/layout/RepeatingBendingProcessNew"/>
    <dgm:cxn modelId="{2E0DD233-DDAB-6443-A220-C9557D4B0DD9}" type="presOf" srcId="{887558B7-C2A2-4A69-98B5-A398C357D382}" destId="{13A80D5B-300A-EB4F-BA11-CB2B4569CEA7}" srcOrd="1" destOrd="0" presId="urn:microsoft.com/office/officeart/2016/7/layout/RepeatingBendingProcessNew"/>
    <dgm:cxn modelId="{0BF8FB34-5795-1147-A89F-8B05D8D85EF8}" type="presOf" srcId="{D6442A06-58C8-46CD-940D-89D6ED6B7845}" destId="{A3F81999-4AC3-D642-B581-8C7B658F1492}" srcOrd="0" destOrd="0" presId="urn:microsoft.com/office/officeart/2016/7/layout/RepeatingBendingProcessNew"/>
    <dgm:cxn modelId="{159D5963-F022-481E-B483-E99DFC7C0BBE}" srcId="{9A9205A1-F4AF-46FD-94F9-B9CBD24E817F}" destId="{ADECF915-D6D0-4A0D-9006-82DF3BB9D6CC}" srcOrd="1" destOrd="0" parTransId="{C636F779-0B12-4398-81F0-86E7B65E8AA9}" sibTransId="{E52901D5-99CF-4F51-AE79-0E64B67B348D}"/>
    <dgm:cxn modelId="{0324416D-FB52-4F46-94E9-DF555E314FDC}" type="presOf" srcId="{ADECF915-D6D0-4A0D-9006-82DF3BB9D6CC}" destId="{D9BC5AD8-C160-4542-B33F-BF0F90857BEF}" srcOrd="0" destOrd="0" presId="urn:microsoft.com/office/officeart/2016/7/layout/RepeatingBendingProcessNew"/>
    <dgm:cxn modelId="{BACDAB6E-998E-F84F-B3E8-6E8FF85820C3}" type="presOf" srcId="{8DD450E5-D519-4B68-AA1D-19F37C5B591C}" destId="{AD1DA653-0BAE-9248-B6E8-53A22ECAA675}" srcOrd="0" destOrd="0" presId="urn:microsoft.com/office/officeart/2016/7/layout/RepeatingBendingProcessNew"/>
    <dgm:cxn modelId="{E92F4573-125D-4FB3-A2F2-29B0B3096F26}" srcId="{9A9205A1-F4AF-46FD-94F9-B9CBD24E817F}" destId="{183982F0-ED41-4F74-870E-B5E1762927C7}" srcOrd="2" destOrd="0" parTransId="{4E7EFCD1-7A54-4BC7-84CE-CFD183BFB910}" sibTransId="{CE2E45EA-BF2C-4EE4-8CD2-F2854A297202}"/>
    <dgm:cxn modelId="{7FA36E7F-0BAA-F442-8536-587F02887596}" type="presOf" srcId="{E52901D5-99CF-4F51-AE79-0E64B67B348D}" destId="{F53AB676-5095-1F44-86B8-0B1A1658C736}" srcOrd="1" destOrd="0" presId="urn:microsoft.com/office/officeart/2016/7/layout/RepeatingBendingProcessNew"/>
    <dgm:cxn modelId="{055F3880-7F47-9C4A-A649-AB5CDE13DC13}" type="presOf" srcId="{9A9205A1-F4AF-46FD-94F9-B9CBD24E817F}" destId="{63D28804-5B33-A24A-8835-D1899FED3E25}" srcOrd="0" destOrd="0" presId="urn:microsoft.com/office/officeart/2016/7/layout/RepeatingBendingProcessNew"/>
    <dgm:cxn modelId="{876C5089-40DE-4930-8D8E-B7A91C8CBC0F}" srcId="{9A9205A1-F4AF-46FD-94F9-B9CBD24E817F}" destId="{45F940C7-EB6C-4EA4-9561-4B425DE248DA}" srcOrd="0" destOrd="0" parTransId="{2E206F5C-212B-460A-92C9-C7AB4C931179}" sibTransId="{887558B7-C2A2-4A69-98B5-A398C357D382}"/>
    <dgm:cxn modelId="{E3D8C68A-43C7-C74A-AE95-D6AB0175AAA4}" type="presOf" srcId="{B0281392-D2AF-4CF2-9800-B432876A1B1D}" destId="{ACC2F5A8-6202-EE46-B8EA-E7BF72B7395E}" srcOrd="1" destOrd="0" presId="urn:microsoft.com/office/officeart/2016/7/layout/RepeatingBendingProcessNew"/>
    <dgm:cxn modelId="{9EE0C997-BD96-534C-94AD-FF6F4BF324CA}" type="presOf" srcId="{45F940C7-EB6C-4EA4-9561-4B425DE248DA}" destId="{B257465F-77CE-B342-8BD3-F52BEE19403D}" srcOrd="0" destOrd="0" presId="urn:microsoft.com/office/officeart/2016/7/layout/RepeatingBendingProcessNew"/>
    <dgm:cxn modelId="{3A3670A2-09D5-2A45-959A-5F0706E407C7}" type="presOf" srcId="{CE2E45EA-BF2C-4EE4-8CD2-F2854A297202}" destId="{BAF1990A-D286-F643-9CDF-4038E4D09438}" srcOrd="0" destOrd="0" presId="urn:microsoft.com/office/officeart/2016/7/layout/RepeatingBendingProcessNew"/>
    <dgm:cxn modelId="{DD6A5BAF-9771-4055-A7E5-213501F4B97F}" srcId="{9A9205A1-F4AF-46FD-94F9-B9CBD24E817F}" destId="{D6442A06-58C8-46CD-940D-89D6ED6B7845}" srcOrd="4" destOrd="0" parTransId="{A7236E4F-7116-4B6C-8888-A8681369658C}" sibTransId="{9BA8449D-4697-4348-8052-B33320079526}"/>
    <dgm:cxn modelId="{526F6EB2-65F3-B948-B3D8-F0BC565CED0D}" type="presOf" srcId="{183982F0-ED41-4F74-870E-B5E1762927C7}" destId="{22307924-1702-B045-9550-F2A0977868B4}" srcOrd="0" destOrd="0" presId="urn:microsoft.com/office/officeart/2016/7/layout/RepeatingBendingProcessNew"/>
    <dgm:cxn modelId="{614DA3C2-1E4E-4ACD-AFC0-BAC408D636A7}" srcId="{9A9205A1-F4AF-46FD-94F9-B9CBD24E817F}" destId="{8DD450E5-D519-4B68-AA1D-19F37C5B591C}" srcOrd="3" destOrd="0" parTransId="{28B12CD7-7F2A-476C-A756-E6D543DAEECB}" sibTransId="{B0281392-D2AF-4CF2-9800-B432876A1B1D}"/>
    <dgm:cxn modelId="{4538CAC8-6862-5A45-9AF5-4DB05D11F5F5}" type="presOf" srcId="{887558B7-C2A2-4A69-98B5-A398C357D382}" destId="{93C47F0B-87DF-3640-B4AB-700C684F70F2}" srcOrd="0" destOrd="0" presId="urn:microsoft.com/office/officeart/2016/7/layout/RepeatingBendingProcessNew"/>
    <dgm:cxn modelId="{ECE2CCC9-4C31-E84F-BBD7-477EB11D6E76}" type="presOf" srcId="{E52901D5-99CF-4F51-AE79-0E64B67B348D}" destId="{E55296B5-F6BB-9746-B197-E54F5FFC62A5}" srcOrd="0" destOrd="0" presId="urn:microsoft.com/office/officeart/2016/7/layout/RepeatingBendingProcessNew"/>
    <dgm:cxn modelId="{289B4BF6-0CF8-9B42-A036-6F82C8DF4903}" type="presOf" srcId="{CE2E45EA-BF2C-4EE4-8CD2-F2854A297202}" destId="{88F79C0C-1424-5A46-88C2-5123EDA0400F}" srcOrd="1" destOrd="0" presId="urn:microsoft.com/office/officeart/2016/7/layout/RepeatingBendingProcessNew"/>
    <dgm:cxn modelId="{B40758FA-71E8-C24C-9BEB-D148E776CDC7}" type="presParOf" srcId="{63D28804-5B33-A24A-8835-D1899FED3E25}" destId="{B257465F-77CE-B342-8BD3-F52BEE19403D}" srcOrd="0" destOrd="0" presId="urn:microsoft.com/office/officeart/2016/7/layout/RepeatingBendingProcessNew"/>
    <dgm:cxn modelId="{BC01ECE1-CEC2-8A41-B766-3808B795413E}" type="presParOf" srcId="{63D28804-5B33-A24A-8835-D1899FED3E25}" destId="{93C47F0B-87DF-3640-B4AB-700C684F70F2}" srcOrd="1" destOrd="0" presId="urn:microsoft.com/office/officeart/2016/7/layout/RepeatingBendingProcessNew"/>
    <dgm:cxn modelId="{DA66DCA2-67D8-A84E-81CE-0293048E95C0}" type="presParOf" srcId="{93C47F0B-87DF-3640-B4AB-700C684F70F2}" destId="{13A80D5B-300A-EB4F-BA11-CB2B4569CEA7}" srcOrd="0" destOrd="0" presId="urn:microsoft.com/office/officeart/2016/7/layout/RepeatingBendingProcessNew"/>
    <dgm:cxn modelId="{D7F57B21-006F-1248-BB86-7B47DB6F8A5B}" type="presParOf" srcId="{63D28804-5B33-A24A-8835-D1899FED3E25}" destId="{D9BC5AD8-C160-4542-B33F-BF0F90857BEF}" srcOrd="2" destOrd="0" presId="urn:microsoft.com/office/officeart/2016/7/layout/RepeatingBendingProcessNew"/>
    <dgm:cxn modelId="{3579EC31-7CFF-3449-9450-36BBA338F1D5}" type="presParOf" srcId="{63D28804-5B33-A24A-8835-D1899FED3E25}" destId="{E55296B5-F6BB-9746-B197-E54F5FFC62A5}" srcOrd="3" destOrd="0" presId="urn:microsoft.com/office/officeart/2016/7/layout/RepeatingBendingProcessNew"/>
    <dgm:cxn modelId="{5CCD99C7-5385-9A4D-A436-95324F67D988}" type="presParOf" srcId="{E55296B5-F6BB-9746-B197-E54F5FFC62A5}" destId="{F53AB676-5095-1F44-86B8-0B1A1658C736}" srcOrd="0" destOrd="0" presId="urn:microsoft.com/office/officeart/2016/7/layout/RepeatingBendingProcessNew"/>
    <dgm:cxn modelId="{3F23D1D8-9F5C-D34E-A692-4D42F4BC14A6}" type="presParOf" srcId="{63D28804-5B33-A24A-8835-D1899FED3E25}" destId="{22307924-1702-B045-9550-F2A0977868B4}" srcOrd="4" destOrd="0" presId="urn:microsoft.com/office/officeart/2016/7/layout/RepeatingBendingProcessNew"/>
    <dgm:cxn modelId="{2882F5C7-261A-9844-9EB3-318E7FE6E4E0}" type="presParOf" srcId="{63D28804-5B33-A24A-8835-D1899FED3E25}" destId="{BAF1990A-D286-F643-9CDF-4038E4D09438}" srcOrd="5" destOrd="0" presId="urn:microsoft.com/office/officeart/2016/7/layout/RepeatingBendingProcessNew"/>
    <dgm:cxn modelId="{962D1141-E376-9C45-9446-7AE67C1452CE}" type="presParOf" srcId="{BAF1990A-D286-F643-9CDF-4038E4D09438}" destId="{88F79C0C-1424-5A46-88C2-5123EDA0400F}" srcOrd="0" destOrd="0" presId="urn:microsoft.com/office/officeart/2016/7/layout/RepeatingBendingProcessNew"/>
    <dgm:cxn modelId="{A7A3841B-4DA7-2C40-986E-9E48582A7790}" type="presParOf" srcId="{63D28804-5B33-A24A-8835-D1899FED3E25}" destId="{AD1DA653-0BAE-9248-B6E8-53A22ECAA675}" srcOrd="6" destOrd="0" presId="urn:microsoft.com/office/officeart/2016/7/layout/RepeatingBendingProcessNew"/>
    <dgm:cxn modelId="{E09141B6-227E-0A40-BFCD-084D2F24725C}" type="presParOf" srcId="{63D28804-5B33-A24A-8835-D1899FED3E25}" destId="{9EAC431D-DCB7-AA4C-9BDC-9F6DFA7C9A8A}" srcOrd="7" destOrd="0" presId="urn:microsoft.com/office/officeart/2016/7/layout/RepeatingBendingProcessNew"/>
    <dgm:cxn modelId="{930BFBBC-128E-CB47-AC13-457C1D9C3A9D}" type="presParOf" srcId="{9EAC431D-DCB7-AA4C-9BDC-9F6DFA7C9A8A}" destId="{ACC2F5A8-6202-EE46-B8EA-E7BF72B7395E}" srcOrd="0" destOrd="0" presId="urn:microsoft.com/office/officeart/2016/7/layout/RepeatingBendingProcessNew"/>
    <dgm:cxn modelId="{EF48A87D-FC48-C643-8CEF-35B19915DB86}" type="presParOf" srcId="{63D28804-5B33-A24A-8835-D1899FED3E25}" destId="{A3F81999-4AC3-D642-B581-8C7B658F1492}" srcOrd="8"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C47F0B-87DF-3640-B4AB-700C684F70F2}">
      <dsp:nvSpPr>
        <dsp:cNvPr id="0" name=""/>
        <dsp:cNvSpPr/>
      </dsp:nvSpPr>
      <dsp:spPr>
        <a:xfrm>
          <a:off x="2280144" y="984220"/>
          <a:ext cx="492856" cy="91440"/>
        </a:xfrm>
        <a:custGeom>
          <a:avLst/>
          <a:gdLst/>
          <a:ahLst/>
          <a:cxnLst/>
          <a:rect l="0" t="0" r="0" b="0"/>
          <a:pathLst>
            <a:path>
              <a:moveTo>
                <a:pt x="0" y="45720"/>
              </a:moveTo>
              <a:lnTo>
                <a:pt x="492856"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Times New Roman" panose="02020603050405020304" pitchFamily="18" charset="0"/>
            <a:cs typeface="Times New Roman" panose="02020603050405020304" pitchFamily="18" charset="0"/>
          </a:endParaRPr>
        </a:p>
      </dsp:txBody>
      <dsp:txXfrm>
        <a:off x="2513486" y="1027322"/>
        <a:ext cx="26172" cy="5234"/>
      </dsp:txXfrm>
    </dsp:sp>
    <dsp:sp modelId="{B257465F-77CE-B342-8BD3-F52BEE19403D}">
      <dsp:nvSpPr>
        <dsp:cNvPr id="0" name=""/>
        <dsp:cNvSpPr/>
      </dsp:nvSpPr>
      <dsp:spPr>
        <a:xfrm>
          <a:off x="6045" y="347170"/>
          <a:ext cx="2275898" cy="136553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521" tIns="117061" rIns="111521" bIns="117061" numCol="1" spcCol="1270" anchor="ctr" anchorCtr="0">
          <a:noAutofit/>
        </a:bodyPr>
        <a:lstStyle/>
        <a:p>
          <a:pPr marL="0" lvl="0" indent="0" algn="ctr" defTabSz="1155700">
            <a:lnSpc>
              <a:spcPct val="90000"/>
            </a:lnSpc>
            <a:spcBef>
              <a:spcPct val="0"/>
            </a:spcBef>
            <a:spcAft>
              <a:spcPct val="35000"/>
            </a:spcAft>
            <a:buNone/>
          </a:pPr>
          <a:r>
            <a:rPr lang="en-US" sz="2600" kern="1200">
              <a:latin typeface="Times New Roman" panose="02020603050405020304" pitchFamily="18" charset="0"/>
              <a:cs typeface="Times New Roman" panose="02020603050405020304" pitchFamily="18" charset="0"/>
            </a:rPr>
            <a:t>HTML : CSS</a:t>
          </a:r>
        </a:p>
      </dsp:txBody>
      <dsp:txXfrm>
        <a:off x="6045" y="347170"/>
        <a:ext cx="2275898" cy="1365538"/>
      </dsp:txXfrm>
    </dsp:sp>
    <dsp:sp modelId="{E55296B5-F6BB-9746-B197-E54F5FFC62A5}">
      <dsp:nvSpPr>
        <dsp:cNvPr id="0" name=""/>
        <dsp:cNvSpPr/>
      </dsp:nvSpPr>
      <dsp:spPr>
        <a:xfrm>
          <a:off x="5079499" y="984220"/>
          <a:ext cx="492856" cy="91440"/>
        </a:xfrm>
        <a:custGeom>
          <a:avLst/>
          <a:gdLst/>
          <a:ahLst/>
          <a:cxnLst/>
          <a:rect l="0" t="0" r="0" b="0"/>
          <a:pathLst>
            <a:path>
              <a:moveTo>
                <a:pt x="0" y="45720"/>
              </a:moveTo>
              <a:lnTo>
                <a:pt x="492856"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Times New Roman" panose="02020603050405020304" pitchFamily="18" charset="0"/>
            <a:cs typeface="Times New Roman" panose="02020603050405020304" pitchFamily="18" charset="0"/>
          </a:endParaRPr>
        </a:p>
      </dsp:txBody>
      <dsp:txXfrm>
        <a:off x="5312841" y="1027322"/>
        <a:ext cx="26172" cy="5234"/>
      </dsp:txXfrm>
    </dsp:sp>
    <dsp:sp modelId="{D9BC5AD8-C160-4542-B33F-BF0F90857BEF}">
      <dsp:nvSpPr>
        <dsp:cNvPr id="0" name=""/>
        <dsp:cNvSpPr/>
      </dsp:nvSpPr>
      <dsp:spPr>
        <a:xfrm>
          <a:off x="2805400" y="347170"/>
          <a:ext cx="2275898" cy="1365538"/>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521" tIns="117061" rIns="111521" bIns="117061" numCol="1" spcCol="1270" anchor="ctr" anchorCtr="0">
          <a:noAutofit/>
        </a:bodyPr>
        <a:lstStyle/>
        <a:p>
          <a:pPr marL="0" lvl="0" indent="0" algn="ctr" defTabSz="1155700">
            <a:lnSpc>
              <a:spcPct val="90000"/>
            </a:lnSpc>
            <a:spcBef>
              <a:spcPct val="0"/>
            </a:spcBef>
            <a:spcAft>
              <a:spcPct val="35000"/>
            </a:spcAft>
            <a:buNone/>
          </a:pPr>
          <a:r>
            <a:rPr lang="en-IN" sz="2600" kern="1200">
              <a:latin typeface="Times New Roman" panose="02020603050405020304" pitchFamily="18" charset="0"/>
              <a:cs typeface="Times New Roman" panose="02020603050405020304" pitchFamily="18" charset="0"/>
            </a:rPr>
            <a:t>REACT</a:t>
          </a:r>
          <a:endParaRPr lang="en-US" sz="2600" kern="1200">
            <a:latin typeface="Times New Roman" panose="02020603050405020304" pitchFamily="18" charset="0"/>
            <a:cs typeface="Times New Roman" panose="02020603050405020304" pitchFamily="18" charset="0"/>
          </a:endParaRPr>
        </a:p>
      </dsp:txBody>
      <dsp:txXfrm>
        <a:off x="2805400" y="347170"/>
        <a:ext cx="2275898" cy="1365538"/>
      </dsp:txXfrm>
    </dsp:sp>
    <dsp:sp modelId="{BAF1990A-D286-F643-9CDF-4038E4D09438}">
      <dsp:nvSpPr>
        <dsp:cNvPr id="0" name=""/>
        <dsp:cNvSpPr/>
      </dsp:nvSpPr>
      <dsp:spPr>
        <a:xfrm>
          <a:off x="1143995" y="1710909"/>
          <a:ext cx="5598709" cy="492856"/>
        </a:xfrm>
        <a:custGeom>
          <a:avLst/>
          <a:gdLst/>
          <a:ahLst/>
          <a:cxnLst/>
          <a:rect l="0" t="0" r="0" b="0"/>
          <a:pathLst>
            <a:path>
              <a:moveTo>
                <a:pt x="5598709" y="0"/>
              </a:moveTo>
              <a:lnTo>
                <a:pt x="5598709" y="263528"/>
              </a:lnTo>
              <a:lnTo>
                <a:pt x="0" y="263528"/>
              </a:lnTo>
              <a:lnTo>
                <a:pt x="0" y="492856"/>
              </a:lnTo>
            </a:path>
          </a:pathLst>
        </a:custGeom>
        <a:noFill/>
        <a:ln w="9525" cap="flat"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Times New Roman" panose="02020603050405020304" pitchFamily="18" charset="0"/>
            <a:cs typeface="Times New Roman" panose="02020603050405020304" pitchFamily="18" charset="0"/>
          </a:endParaRPr>
        </a:p>
      </dsp:txBody>
      <dsp:txXfrm>
        <a:off x="3802771" y="1954720"/>
        <a:ext cx="281156" cy="5234"/>
      </dsp:txXfrm>
    </dsp:sp>
    <dsp:sp modelId="{22307924-1702-B045-9550-F2A0977868B4}">
      <dsp:nvSpPr>
        <dsp:cNvPr id="0" name=""/>
        <dsp:cNvSpPr/>
      </dsp:nvSpPr>
      <dsp:spPr>
        <a:xfrm>
          <a:off x="5604755" y="347170"/>
          <a:ext cx="2275898" cy="1365538"/>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521" tIns="117061" rIns="111521" bIns="117061" numCol="1" spcCol="1270" anchor="ctr" anchorCtr="0">
          <a:noAutofit/>
        </a:bodyPr>
        <a:lstStyle/>
        <a:p>
          <a:pPr marL="0" lvl="0" indent="0" algn="ctr" defTabSz="1155700">
            <a:lnSpc>
              <a:spcPct val="90000"/>
            </a:lnSpc>
            <a:spcBef>
              <a:spcPct val="0"/>
            </a:spcBef>
            <a:spcAft>
              <a:spcPct val="35000"/>
            </a:spcAft>
            <a:buNone/>
          </a:pPr>
          <a:r>
            <a:rPr lang="en-US" sz="2600" kern="1200">
              <a:latin typeface="Times New Roman" panose="02020603050405020304" pitchFamily="18" charset="0"/>
              <a:cs typeface="Times New Roman" panose="02020603050405020304" pitchFamily="18" charset="0"/>
            </a:rPr>
            <a:t>WORDPRESS</a:t>
          </a:r>
        </a:p>
      </dsp:txBody>
      <dsp:txXfrm>
        <a:off x="5604755" y="347170"/>
        <a:ext cx="2275898" cy="1365538"/>
      </dsp:txXfrm>
    </dsp:sp>
    <dsp:sp modelId="{9EAC431D-DCB7-AA4C-9BDC-9F6DFA7C9A8A}">
      <dsp:nvSpPr>
        <dsp:cNvPr id="0" name=""/>
        <dsp:cNvSpPr/>
      </dsp:nvSpPr>
      <dsp:spPr>
        <a:xfrm>
          <a:off x="2280144" y="2873215"/>
          <a:ext cx="492856" cy="91440"/>
        </a:xfrm>
        <a:custGeom>
          <a:avLst/>
          <a:gdLst/>
          <a:ahLst/>
          <a:cxnLst/>
          <a:rect l="0" t="0" r="0" b="0"/>
          <a:pathLst>
            <a:path>
              <a:moveTo>
                <a:pt x="0" y="45720"/>
              </a:moveTo>
              <a:lnTo>
                <a:pt x="492856" y="45720"/>
              </a:lnTo>
            </a:path>
          </a:pathLst>
        </a:custGeom>
        <a:noFill/>
        <a:ln w="9525" cap="flat"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Times New Roman" panose="02020603050405020304" pitchFamily="18" charset="0"/>
            <a:cs typeface="Times New Roman" panose="02020603050405020304" pitchFamily="18" charset="0"/>
          </a:endParaRPr>
        </a:p>
      </dsp:txBody>
      <dsp:txXfrm>
        <a:off x="2513486" y="2916318"/>
        <a:ext cx="26172" cy="5234"/>
      </dsp:txXfrm>
    </dsp:sp>
    <dsp:sp modelId="{AD1DA653-0BAE-9248-B6E8-53A22ECAA675}">
      <dsp:nvSpPr>
        <dsp:cNvPr id="0" name=""/>
        <dsp:cNvSpPr/>
      </dsp:nvSpPr>
      <dsp:spPr>
        <a:xfrm>
          <a:off x="6045" y="2236166"/>
          <a:ext cx="2275898" cy="136553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521" tIns="117061" rIns="111521" bIns="117061" numCol="1" spcCol="1270" anchor="ctr" anchorCtr="0">
          <a:noAutofit/>
        </a:bodyPr>
        <a:lstStyle/>
        <a:p>
          <a:pPr marL="0" lvl="0" indent="0" algn="ctr" defTabSz="1155700">
            <a:lnSpc>
              <a:spcPct val="90000"/>
            </a:lnSpc>
            <a:spcBef>
              <a:spcPct val="0"/>
            </a:spcBef>
            <a:spcAft>
              <a:spcPct val="35000"/>
            </a:spcAft>
            <a:buNone/>
          </a:pPr>
          <a:r>
            <a:rPr lang="en-US" sz="2600" kern="1200">
              <a:latin typeface="Times New Roman" panose="02020603050405020304" pitchFamily="18" charset="0"/>
              <a:cs typeface="Times New Roman" panose="02020603050405020304" pitchFamily="18" charset="0"/>
            </a:rPr>
            <a:t>PHP:</a:t>
          </a:r>
          <a:r>
            <a:rPr lang="en-US" sz="2600" kern="1200" baseline="0">
              <a:latin typeface="Times New Roman" panose="02020603050405020304" pitchFamily="18" charset="0"/>
              <a:cs typeface="Times New Roman" panose="02020603050405020304" pitchFamily="18" charset="0"/>
            </a:rPr>
            <a:t> NODEJS: MYSQL</a:t>
          </a:r>
          <a:endParaRPr lang="en-US" sz="2600" kern="1200">
            <a:latin typeface="Times New Roman" panose="02020603050405020304" pitchFamily="18" charset="0"/>
            <a:cs typeface="Times New Roman" panose="02020603050405020304" pitchFamily="18" charset="0"/>
          </a:endParaRPr>
        </a:p>
      </dsp:txBody>
      <dsp:txXfrm>
        <a:off x="6045" y="2236166"/>
        <a:ext cx="2275898" cy="1365538"/>
      </dsp:txXfrm>
    </dsp:sp>
    <dsp:sp modelId="{A3F81999-4AC3-D642-B581-8C7B658F1492}">
      <dsp:nvSpPr>
        <dsp:cNvPr id="0" name=""/>
        <dsp:cNvSpPr/>
      </dsp:nvSpPr>
      <dsp:spPr>
        <a:xfrm>
          <a:off x="2805400" y="2236166"/>
          <a:ext cx="2275898" cy="1365538"/>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521" tIns="117061" rIns="111521" bIns="117061" numCol="1" spcCol="1270" anchor="ctr" anchorCtr="0">
          <a:noAutofit/>
        </a:bodyPr>
        <a:lstStyle/>
        <a:p>
          <a:pPr marL="0" lvl="0" indent="0" algn="ctr" defTabSz="1155700">
            <a:lnSpc>
              <a:spcPct val="90000"/>
            </a:lnSpc>
            <a:spcBef>
              <a:spcPct val="0"/>
            </a:spcBef>
            <a:spcAft>
              <a:spcPct val="35000"/>
            </a:spcAft>
            <a:buNone/>
          </a:pPr>
          <a:r>
            <a:rPr lang="en-US" sz="2600" kern="1200">
              <a:latin typeface="Times New Roman" panose="02020603050405020304" pitchFamily="18" charset="0"/>
              <a:cs typeface="Times New Roman" panose="02020603050405020304" pitchFamily="18" charset="0"/>
            </a:rPr>
            <a:t>LARAVEL</a:t>
          </a:r>
        </a:p>
      </dsp:txBody>
      <dsp:txXfrm>
        <a:off x="2805400" y="2236166"/>
        <a:ext cx="2275898" cy="1365538"/>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0957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279185" y="1600202"/>
            <a:ext cx="6565570" cy="43844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863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7166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19846"/>
            <a:ext cx="8229600" cy="1143004"/>
          </a:xfrm>
        </p:spPr>
        <p:txBody>
          <a:bodyPr/>
          <a:lstStyle>
            <a:lvl1pPr>
              <a:defRPr b="1" i="0"/>
            </a:lvl1pPr>
          </a:lstStyle>
          <a:p>
            <a:r>
              <a:rPr lang="en-US"/>
              <a:t>Click to edit Master title style</a:t>
            </a:r>
          </a:p>
        </p:txBody>
      </p:sp>
    </p:spTree>
    <p:extLst>
      <p:ext uri="{BB962C8B-B14F-4D97-AF65-F5344CB8AC3E}">
        <p14:creationId xmlns:p14="http://schemas.microsoft.com/office/powerpoint/2010/main" val="2452877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Picture Placeholder 2"/>
          <p:cNvSpPr>
            <a:spLocks noGrp="1"/>
          </p:cNvSpPr>
          <p:nvPr>
            <p:ph type="pic" idx="1"/>
          </p:nvPr>
        </p:nvSpPr>
        <p:spPr>
          <a:xfrm>
            <a:off x="1785578" y="1755897"/>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Tree>
    <p:extLst>
      <p:ext uri="{BB962C8B-B14F-4D97-AF65-F5344CB8AC3E}">
        <p14:creationId xmlns:p14="http://schemas.microsoft.com/office/powerpoint/2010/main" val="1853557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279186" y="1729974"/>
            <a:ext cx="6565569" cy="4132375"/>
          </a:xfrm>
        </p:spPr>
        <p:txBody>
          <a:bodyPr>
            <a:normAutofit/>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96838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279185" y="1600202"/>
            <a:ext cx="6565570" cy="43844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6960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4677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5381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ntent with Caption">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Picture Placeholder 2"/>
          <p:cNvSpPr>
            <a:spLocks noGrp="1"/>
          </p:cNvSpPr>
          <p:nvPr>
            <p:ph type="pic" idx="1"/>
          </p:nvPr>
        </p:nvSpPr>
        <p:spPr>
          <a:xfrm>
            <a:off x="1785578" y="1755897"/>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Tree>
    <p:extLst>
      <p:ext uri="{BB962C8B-B14F-4D97-AF65-F5344CB8AC3E}">
        <p14:creationId xmlns:p14="http://schemas.microsoft.com/office/powerpoint/2010/main" val="3103584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ontent with Caption">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279186" y="1729974"/>
            <a:ext cx="6565569" cy="4132375"/>
          </a:xfrm>
        </p:spPr>
        <p:txBody>
          <a:bodyPr>
            <a:normAutofit/>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555311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4154639"/>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8" r:id="rId3"/>
    <p:sldLayoutId id="2147483656" r:id="rId4"/>
    <p:sldLayoutId id="2147483650" r:id="rId5"/>
    <p:sldLayoutId id="2147483652" r:id="rId6"/>
    <p:sldLayoutId id="2147483655" r:id="rId7"/>
    <p:sldLayoutId id="2147483662" r:id="rId8"/>
    <p:sldLayoutId id="2147483663" r:id="rId9"/>
    <p:sldLayoutId id="2147483664" r:id="rId10"/>
    <p:sldLayoutId id="2147483665"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dxk7615.uta.edu/" TargetMode="External"/><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sdk7821.uta.cloud/" TargetMode="Externa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039090" y="1570027"/>
            <a:ext cx="8316454" cy="486287"/>
          </a:xfrm>
          <a:prstGeom prst="rect">
            <a:avLst/>
          </a:prstGeom>
          <a:noFill/>
        </p:spPr>
        <p:txBody>
          <a:bodyPr wrap="square" rtlCol="0">
            <a:spAutoFit/>
          </a:bodyPr>
          <a:lstStyle/>
          <a:p>
            <a:pPr>
              <a:lnSpc>
                <a:spcPct val="80000"/>
              </a:lnSpc>
            </a:pPr>
            <a:r>
              <a:rPr lang="en-US" sz="3200" b="1">
                <a:latin typeface="Times New Roman" panose="02020603050405020304" pitchFamily="18" charset="0"/>
                <a:cs typeface="Times New Roman" panose="02020603050405020304" pitchFamily="18" charset="0"/>
              </a:rPr>
              <a:t>CSE-5335:  WEB DATA MANAGEMENT</a:t>
            </a:r>
          </a:p>
        </p:txBody>
      </p:sp>
      <p:sp>
        <p:nvSpPr>
          <p:cNvPr id="3" name="TextBox 2"/>
          <p:cNvSpPr txBox="1"/>
          <p:nvPr/>
        </p:nvSpPr>
        <p:spPr>
          <a:xfrm>
            <a:off x="474479" y="5232713"/>
            <a:ext cx="5486400" cy="535531"/>
          </a:xfrm>
          <a:prstGeom prst="rect">
            <a:avLst/>
          </a:prstGeom>
          <a:noFill/>
        </p:spPr>
        <p:txBody>
          <a:bodyPr wrap="square" rtlCol="0">
            <a:spAutoFit/>
          </a:bodyPr>
          <a:lstStyle/>
          <a:p>
            <a:pPr>
              <a:lnSpc>
                <a:spcPct val="80000"/>
              </a:lnSpc>
            </a:pPr>
            <a:r>
              <a:rPr lang="en-US">
                <a:solidFill>
                  <a:srgbClr val="13409F"/>
                </a:solidFill>
                <a:latin typeface="Times New Roman" panose="02020603050405020304" pitchFamily="18" charset="0"/>
                <a:cs typeface="Times New Roman" panose="02020603050405020304" pitchFamily="18" charset="0"/>
              </a:rPr>
              <a:t>Section: 5335-001</a:t>
            </a:r>
          </a:p>
          <a:p>
            <a:pPr>
              <a:lnSpc>
                <a:spcPct val="80000"/>
              </a:lnSpc>
            </a:pPr>
            <a:endParaRPr lang="en-US" b="1">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474479" y="5496375"/>
            <a:ext cx="6000110" cy="271869"/>
          </a:xfrm>
          <a:prstGeom prst="rect">
            <a:avLst/>
          </a:prstGeom>
          <a:noFill/>
        </p:spPr>
        <p:txBody>
          <a:bodyPr wrap="square" rtlCol="0">
            <a:spAutoFit/>
          </a:bodyPr>
          <a:lstStyle/>
          <a:p>
            <a:pPr>
              <a:lnSpc>
                <a:spcPct val="80000"/>
              </a:lnSpc>
            </a:pPr>
            <a:r>
              <a:rPr lang="en-US" sz="1400">
                <a:solidFill>
                  <a:schemeClr val="tx1">
                    <a:lumMod val="75000"/>
                    <a:lumOff val="25000"/>
                  </a:schemeClr>
                </a:solidFill>
                <a:latin typeface="Times New Roman" panose="02020603050405020304" pitchFamily="18" charset="0"/>
                <a:cs typeface="Times New Roman" panose="02020603050405020304" pitchFamily="18" charset="0"/>
              </a:rPr>
              <a:t>SUMMER 2023</a:t>
            </a:r>
          </a:p>
        </p:txBody>
      </p:sp>
      <p:sp>
        <p:nvSpPr>
          <p:cNvPr id="6" name="TextBox 5"/>
          <p:cNvSpPr txBox="1"/>
          <p:nvPr/>
        </p:nvSpPr>
        <p:spPr>
          <a:xfrm>
            <a:off x="3664488" y="2835721"/>
            <a:ext cx="5325993" cy="2086725"/>
          </a:xfrm>
          <a:prstGeom prst="rect">
            <a:avLst/>
          </a:prstGeom>
          <a:noFill/>
        </p:spPr>
        <p:txBody>
          <a:bodyPr wrap="square" rtlCol="0">
            <a:spAutoFit/>
          </a:bodyPr>
          <a:lstStyle/>
          <a:p>
            <a:pPr algn="r">
              <a:lnSpc>
                <a:spcPct val="90000"/>
              </a:lnSpc>
            </a:pPr>
            <a:r>
              <a:rPr lang="en-US">
                <a:solidFill>
                  <a:srgbClr val="13409F"/>
                </a:solidFill>
                <a:latin typeface="Times New Roman" panose="02020603050405020304" pitchFamily="18" charset="0"/>
                <a:cs typeface="Times New Roman" panose="02020603050405020304" pitchFamily="18" charset="0"/>
              </a:rPr>
              <a:t>TEAM-5</a:t>
            </a:r>
          </a:p>
          <a:p>
            <a:pPr algn="r">
              <a:lnSpc>
                <a:spcPct val="90000"/>
              </a:lnSpc>
            </a:pPr>
            <a:r>
              <a:rPr lang="en-US" err="1">
                <a:solidFill>
                  <a:srgbClr val="13409F"/>
                </a:solidFill>
                <a:latin typeface="Times New Roman" panose="02020603050405020304" pitchFamily="18" charset="0"/>
                <a:cs typeface="Times New Roman" panose="02020603050405020304" pitchFamily="18" charset="0"/>
              </a:rPr>
              <a:t>Dishant</a:t>
            </a:r>
            <a:r>
              <a:rPr lang="en-US">
                <a:solidFill>
                  <a:srgbClr val="13409F"/>
                </a:solidFill>
                <a:latin typeface="Times New Roman" panose="02020603050405020304" pitchFamily="18" charset="0"/>
                <a:cs typeface="Times New Roman" panose="02020603050405020304" pitchFamily="18" charset="0"/>
              </a:rPr>
              <a:t> Krishna </a:t>
            </a:r>
            <a:r>
              <a:rPr lang="en-US" err="1">
                <a:solidFill>
                  <a:srgbClr val="13409F"/>
                </a:solidFill>
                <a:latin typeface="Times New Roman" panose="02020603050405020304" pitchFamily="18" charset="0"/>
                <a:cs typeface="Times New Roman" panose="02020603050405020304" pitchFamily="18" charset="0"/>
              </a:rPr>
              <a:t>Koli</a:t>
            </a:r>
            <a:r>
              <a:rPr lang="en-US">
                <a:solidFill>
                  <a:srgbClr val="13409F"/>
                </a:solidFill>
                <a:latin typeface="Times New Roman" panose="02020603050405020304" pitchFamily="18" charset="0"/>
                <a:cs typeface="Times New Roman" panose="02020603050405020304" pitchFamily="18" charset="0"/>
              </a:rPr>
              <a:t> (1002067615) </a:t>
            </a:r>
          </a:p>
          <a:p>
            <a:pPr algn="r">
              <a:lnSpc>
                <a:spcPct val="90000"/>
              </a:lnSpc>
            </a:pPr>
            <a:r>
              <a:rPr lang="en-US" err="1">
                <a:solidFill>
                  <a:srgbClr val="13409F"/>
                </a:solidFill>
                <a:latin typeface="Times New Roman" panose="02020603050405020304" pitchFamily="18" charset="0"/>
                <a:cs typeface="Times New Roman" panose="02020603050405020304" pitchFamily="18" charset="0"/>
              </a:rPr>
              <a:t>Shivang</a:t>
            </a:r>
            <a:r>
              <a:rPr lang="en-US">
                <a:solidFill>
                  <a:srgbClr val="13409F"/>
                </a:solidFill>
                <a:latin typeface="Times New Roman" panose="02020603050405020304" pitchFamily="18" charset="0"/>
                <a:cs typeface="Times New Roman" panose="02020603050405020304" pitchFamily="18" charset="0"/>
              </a:rPr>
              <a:t> Khatri(1002117821) </a:t>
            </a:r>
          </a:p>
          <a:p>
            <a:pPr algn="r">
              <a:lnSpc>
                <a:spcPct val="90000"/>
              </a:lnSpc>
            </a:pPr>
            <a:r>
              <a:rPr lang="en-US">
                <a:solidFill>
                  <a:srgbClr val="13409F"/>
                </a:solidFill>
                <a:latin typeface="Times New Roman" panose="02020603050405020304" pitchFamily="18" charset="0"/>
                <a:cs typeface="Times New Roman" panose="02020603050405020304" pitchFamily="18" charset="0"/>
              </a:rPr>
              <a:t>Sri Krishna Priya Karri(1002114299) </a:t>
            </a:r>
          </a:p>
          <a:p>
            <a:pPr algn="r">
              <a:lnSpc>
                <a:spcPct val="90000"/>
              </a:lnSpc>
            </a:pPr>
            <a:r>
              <a:rPr lang="en-US">
                <a:solidFill>
                  <a:srgbClr val="13409F"/>
                </a:solidFill>
                <a:latin typeface="Times New Roman" panose="02020603050405020304" pitchFamily="18" charset="0"/>
                <a:cs typeface="Times New Roman" panose="02020603050405020304" pitchFamily="18" charset="0"/>
              </a:rPr>
              <a:t>Rohith </a:t>
            </a:r>
            <a:r>
              <a:rPr lang="en-US" err="1">
                <a:solidFill>
                  <a:srgbClr val="13409F"/>
                </a:solidFill>
                <a:latin typeface="Times New Roman" panose="02020603050405020304" pitchFamily="18" charset="0"/>
                <a:cs typeface="Times New Roman" panose="02020603050405020304" pitchFamily="18" charset="0"/>
              </a:rPr>
              <a:t>Kavuri</a:t>
            </a:r>
            <a:r>
              <a:rPr lang="en-US">
                <a:solidFill>
                  <a:srgbClr val="13409F"/>
                </a:solidFill>
                <a:latin typeface="Times New Roman" panose="02020603050405020304" pitchFamily="18" charset="0"/>
                <a:cs typeface="Times New Roman" panose="02020603050405020304" pitchFamily="18" charset="0"/>
              </a:rPr>
              <a:t>(1002087346) </a:t>
            </a:r>
          </a:p>
          <a:p>
            <a:pPr algn="r">
              <a:lnSpc>
                <a:spcPct val="90000"/>
              </a:lnSpc>
            </a:pPr>
            <a:r>
              <a:rPr lang="en-US">
                <a:solidFill>
                  <a:srgbClr val="13409F"/>
                </a:solidFill>
                <a:latin typeface="Times New Roman" panose="02020603050405020304" pitchFamily="18" charset="0"/>
                <a:cs typeface="Times New Roman" panose="02020603050405020304" pitchFamily="18" charset="0"/>
              </a:rPr>
              <a:t>Tejaswi </a:t>
            </a:r>
            <a:r>
              <a:rPr lang="en-US" err="1">
                <a:solidFill>
                  <a:srgbClr val="13409F"/>
                </a:solidFill>
                <a:latin typeface="Times New Roman" panose="02020603050405020304" pitchFamily="18" charset="0"/>
                <a:cs typeface="Times New Roman" panose="02020603050405020304" pitchFamily="18" charset="0"/>
              </a:rPr>
              <a:t>Kundur</a:t>
            </a:r>
            <a:r>
              <a:rPr lang="en-US">
                <a:solidFill>
                  <a:srgbClr val="13409F"/>
                </a:solidFill>
                <a:latin typeface="Times New Roman" panose="02020603050405020304" pitchFamily="18" charset="0"/>
                <a:cs typeface="Times New Roman" panose="02020603050405020304" pitchFamily="18" charset="0"/>
              </a:rPr>
              <a:t>(1002120036)</a:t>
            </a:r>
          </a:p>
          <a:p>
            <a:pPr algn="r">
              <a:lnSpc>
                <a:spcPct val="90000"/>
              </a:lnSpc>
            </a:pPr>
            <a:endParaRPr lang="en-US">
              <a:solidFill>
                <a:srgbClr val="13409F"/>
              </a:solidFill>
              <a:latin typeface="Times New Roman" panose="02020603050405020304" pitchFamily="18" charset="0"/>
              <a:cs typeface="Times New Roman" panose="02020603050405020304" pitchFamily="18" charset="0"/>
            </a:endParaRPr>
          </a:p>
          <a:p>
            <a:pPr algn="r">
              <a:lnSpc>
                <a:spcPct val="90000"/>
              </a:lnSpc>
            </a:pPr>
            <a:r>
              <a:rPr lang="en-US">
                <a:solidFill>
                  <a:srgbClr val="13409F"/>
                </a:solidFill>
                <a:latin typeface="Times New Roman" panose="02020603050405020304" pitchFamily="18" charset="0"/>
                <a:cs typeface="Times New Roman" panose="02020603050405020304" pitchFamily="18" charset="0"/>
                <a:hlinkClick r:id="rId3"/>
              </a:rPr>
              <a:t>dxk7615.uta.cloud</a:t>
            </a:r>
            <a:endParaRPr lang="en-US">
              <a:solidFill>
                <a:srgbClr val="13409F"/>
              </a:solidFill>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a:off x="567813" y="5490325"/>
            <a:ext cx="488696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44691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81207A-40B3-A208-095B-06C48191313A}"/>
              </a:ext>
            </a:extLst>
          </p:cNvPr>
          <p:cNvPicPr>
            <a:picLocks noChangeAspect="1"/>
          </p:cNvPicPr>
          <p:nvPr/>
        </p:nvPicPr>
        <p:blipFill>
          <a:blip r:embed="rId2"/>
          <a:stretch>
            <a:fillRect/>
          </a:stretch>
        </p:blipFill>
        <p:spPr>
          <a:xfrm>
            <a:off x="440774" y="1691640"/>
            <a:ext cx="8262451" cy="4083956"/>
          </a:xfrm>
          <a:prstGeom prst="rect">
            <a:avLst/>
          </a:prstGeom>
        </p:spPr>
      </p:pic>
      <p:sp>
        <p:nvSpPr>
          <p:cNvPr id="3" name="TextBox 2">
            <a:extLst>
              <a:ext uri="{FF2B5EF4-FFF2-40B4-BE49-F238E27FC236}">
                <a16:creationId xmlns:a16="http://schemas.microsoft.com/office/drawing/2014/main" id="{7BB5217C-B6FE-2E1D-19C4-E296A601FBB9}"/>
              </a:ext>
            </a:extLst>
          </p:cNvPr>
          <p:cNvSpPr txBox="1"/>
          <p:nvPr/>
        </p:nvSpPr>
        <p:spPr>
          <a:xfrm flipH="1">
            <a:off x="3792681" y="620739"/>
            <a:ext cx="1983831" cy="461665"/>
          </a:xfrm>
          <a:prstGeom prst="rect">
            <a:avLst/>
          </a:prstGeom>
          <a:noFill/>
        </p:spPr>
        <p:txBody>
          <a:bodyPr wrap="square" rtlCol="0">
            <a:spAutoFit/>
          </a:bodyPr>
          <a:lstStyle/>
          <a:p>
            <a:r>
              <a:rPr lang="en-US" sz="2400" b="1">
                <a:latin typeface="Times New Roman" panose="02020603050405020304" pitchFamily="18" charset="0"/>
                <a:cs typeface="Times New Roman" panose="02020603050405020304" pitchFamily="18" charset="0"/>
              </a:rPr>
              <a:t>SERVICES</a:t>
            </a:r>
          </a:p>
        </p:txBody>
      </p:sp>
    </p:spTree>
    <p:extLst>
      <p:ext uri="{BB962C8B-B14F-4D97-AF65-F5344CB8AC3E}">
        <p14:creationId xmlns:p14="http://schemas.microsoft.com/office/powerpoint/2010/main" val="2801450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C4D232-5E6E-5FD7-5FEA-EFD1CC1A67B0}"/>
              </a:ext>
            </a:extLst>
          </p:cNvPr>
          <p:cNvPicPr>
            <a:picLocks noChangeAspect="1"/>
          </p:cNvPicPr>
          <p:nvPr/>
        </p:nvPicPr>
        <p:blipFill>
          <a:blip r:embed="rId2"/>
          <a:stretch>
            <a:fillRect/>
          </a:stretch>
        </p:blipFill>
        <p:spPr>
          <a:xfrm>
            <a:off x="517579" y="1745257"/>
            <a:ext cx="4686043" cy="2640121"/>
          </a:xfrm>
          <a:prstGeom prst="rect">
            <a:avLst/>
          </a:prstGeom>
        </p:spPr>
      </p:pic>
      <p:sp>
        <p:nvSpPr>
          <p:cNvPr id="3" name="TextBox 2">
            <a:extLst>
              <a:ext uri="{FF2B5EF4-FFF2-40B4-BE49-F238E27FC236}">
                <a16:creationId xmlns:a16="http://schemas.microsoft.com/office/drawing/2014/main" id="{7B42D015-CFDE-9BF1-DBA5-EC3D25FE85C4}"/>
              </a:ext>
            </a:extLst>
          </p:cNvPr>
          <p:cNvSpPr txBox="1"/>
          <p:nvPr/>
        </p:nvSpPr>
        <p:spPr>
          <a:xfrm>
            <a:off x="3967360" y="427274"/>
            <a:ext cx="2295144" cy="461665"/>
          </a:xfrm>
          <a:prstGeom prst="rect">
            <a:avLst/>
          </a:prstGeom>
          <a:noFill/>
        </p:spPr>
        <p:txBody>
          <a:bodyPr wrap="square" rtlCol="0">
            <a:spAutoFit/>
          </a:bodyPr>
          <a:lstStyle/>
          <a:p>
            <a:r>
              <a:rPr lang="en-US" sz="2400" b="1">
                <a:latin typeface="Times New Roman" panose="02020603050405020304" pitchFamily="18" charset="0"/>
                <a:cs typeface="Times New Roman" panose="02020603050405020304" pitchFamily="18" charset="0"/>
              </a:rPr>
              <a:t>CONTACT US</a:t>
            </a:r>
          </a:p>
        </p:txBody>
      </p:sp>
      <p:sp>
        <p:nvSpPr>
          <p:cNvPr id="4" name="TextBox 3">
            <a:extLst>
              <a:ext uri="{FF2B5EF4-FFF2-40B4-BE49-F238E27FC236}">
                <a16:creationId xmlns:a16="http://schemas.microsoft.com/office/drawing/2014/main" id="{80A09209-9D60-F572-5934-DFC674EEC5CE}"/>
              </a:ext>
            </a:extLst>
          </p:cNvPr>
          <p:cNvSpPr txBox="1"/>
          <p:nvPr/>
        </p:nvSpPr>
        <p:spPr>
          <a:xfrm>
            <a:off x="418864" y="4852555"/>
            <a:ext cx="7096991" cy="646331"/>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Reach out to us for any inquiries or feedback. </a:t>
            </a:r>
          </a:p>
          <a:p>
            <a:r>
              <a:rPr lang="en-US">
                <a:latin typeface="Times New Roman" panose="02020603050405020304" pitchFamily="18" charset="0"/>
                <a:cs typeface="Times New Roman" panose="02020603050405020304" pitchFamily="18" charset="0"/>
              </a:rPr>
              <a:t>We're here to help and value your input. Connect via email, phone.</a:t>
            </a:r>
          </a:p>
        </p:txBody>
      </p:sp>
    </p:spTree>
    <p:extLst>
      <p:ext uri="{BB962C8B-B14F-4D97-AF65-F5344CB8AC3E}">
        <p14:creationId xmlns:p14="http://schemas.microsoft.com/office/powerpoint/2010/main" val="4111705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1B9A26BC-92B4-3B3A-1596-19D701D573E0}"/>
              </a:ext>
            </a:extLst>
          </p:cNvPr>
          <p:cNvSpPr txBox="1">
            <a:spLocks/>
          </p:cNvSpPr>
          <p:nvPr/>
        </p:nvSpPr>
        <p:spPr>
          <a:xfrm>
            <a:off x="530352" y="700084"/>
            <a:ext cx="8229600" cy="85725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b="1">
                <a:latin typeface="Times New Roman" panose="02020603050405020304" pitchFamily="18" charset="0"/>
                <a:ea typeface="+mn-ea"/>
                <a:cs typeface="Times New Roman" panose="02020603050405020304" pitchFamily="18" charset="0"/>
              </a:rPr>
              <a:t>LOGIN AND REGISTER PAGE</a:t>
            </a:r>
          </a:p>
        </p:txBody>
      </p:sp>
      <p:sp>
        <p:nvSpPr>
          <p:cNvPr id="5" name="TextBox 4">
            <a:extLst>
              <a:ext uri="{FF2B5EF4-FFF2-40B4-BE49-F238E27FC236}">
                <a16:creationId xmlns:a16="http://schemas.microsoft.com/office/drawing/2014/main" id="{96434C6D-50CF-E2CD-F6B9-695964E516F2}"/>
              </a:ext>
            </a:extLst>
          </p:cNvPr>
          <p:cNvSpPr txBox="1"/>
          <p:nvPr/>
        </p:nvSpPr>
        <p:spPr>
          <a:xfrm>
            <a:off x="749808" y="1428452"/>
            <a:ext cx="8010144" cy="3970318"/>
          </a:xfrm>
          <a:prstGeom prst="rect">
            <a:avLst/>
          </a:prstGeom>
          <a:noFill/>
        </p:spPr>
        <p:txBody>
          <a:bodyPr wrap="square">
            <a:spAutoFit/>
          </a:bodyPr>
          <a:lstStyle/>
          <a:p>
            <a:pPr algn="just"/>
            <a:br>
              <a:rPr lang="en-US" b="0" i="0" u="none" strike="noStrike">
                <a:effectLst/>
                <a:latin typeface="Times New Roman" panose="02020603050405020304" pitchFamily="18" charset="0"/>
                <a:cs typeface="Times New Roman" panose="02020603050405020304" pitchFamily="18" charset="0"/>
              </a:rPr>
            </a:br>
            <a:r>
              <a:rPr lang="en-US" b="0" i="0" u="none" strike="noStrike">
                <a:effectLst/>
                <a:latin typeface="Times New Roman" panose="02020603050405020304" pitchFamily="18" charset="0"/>
                <a:cs typeface="Times New Roman" panose="02020603050405020304" pitchFamily="18" charset="0"/>
              </a:rPr>
              <a:t>The "Register" option leads to multiple registration pages, including those for Academia, URM Candidate, DEI Officer, and Recruiter. Users must first complete the registration before accessing the login page to view their dashboard. The login page requires an email, password, and user role for authentication.</a:t>
            </a:r>
          </a:p>
          <a:p>
            <a:pPr algn="l"/>
            <a:endParaRPr lang="en-US" b="0" i="0" u="none" strike="noStrike">
              <a:effectLst/>
              <a:latin typeface="Times New Roman" panose="02020603050405020304" pitchFamily="18" charset="0"/>
              <a:cs typeface="Times New Roman" panose="02020603050405020304" pitchFamily="18" charset="0"/>
            </a:endParaRPr>
          </a:p>
          <a:p>
            <a:pPr algn="just"/>
            <a:r>
              <a:rPr lang="en-US" b="0" i="0" u="none" strike="noStrike">
                <a:effectLst/>
                <a:latin typeface="Times New Roman" panose="02020603050405020304" pitchFamily="18" charset="0"/>
                <a:cs typeface="Times New Roman" panose="02020603050405020304" pitchFamily="18" charset="0"/>
              </a:rPr>
              <a:t>Upon successful login, users are presented with dashboards tailored to the specific roles they've logged into, such as:</a:t>
            </a:r>
          </a:p>
          <a:p>
            <a:pPr algn="l"/>
            <a:endParaRPr lang="en-US" b="0" i="0" u="none" strike="noStrike">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0" i="0" u="none" strike="noStrike">
                <a:effectLst/>
                <a:latin typeface="Times New Roman" panose="02020603050405020304" pitchFamily="18" charset="0"/>
                <a:cs typeface="Times New Roman" panose="02020603050405020304" pitchFamily="18" charset="0"/>
              </a:rPr>
              <a:t>Candidate</a:t>
            </a:r>
          </a:p>
          <a:p>
            <a:pPr algn="l">
              <a:buFont typeface="Arial" panose="020B0604020202020204" pitchFamily="34" charset="0"/>
              <a:buChar char="•"/>
            </a:pPr>
            <a:r>
              <a:rPr lang="en-US" b="0" i="0" u="none" strike="noStrike">
                <a:effectLst/>
                <a:latin typeface="Times New Roman" panose="02020603050405020304" pitchFamily="18" charset="0"/>
                <a:cs typeface="Times New Roman" panose="02020603050405020304" pitchFamily="18" charset="0"/>
              </a:rPr>
              <a:t>DEI Officer</a:t>
            </a:r>
          </a:p>
          <a:p>
            <a:pPr algn="l">
              <a:buFont typeface="Arial" panose="020B0604020202020204" pitchFamily="34" charset="0"/>
              <a:buChar char="•"/>
            </a:pPr>
            <a:r>
              <a:rPr lang="en-US" b="0" i="0" u="none" strike="noStrike">
                <a:effectLst/>
                <a:latin typeface="Times New Roman" panose="02020603050405020304" pitchFamily="18" charset="0"/>
                <a:cs typeface="Times New Roman" panose="02020603050405020304" pitchFamily="18" charset="0"/>
              </a:rPr>
              <a:t>Academia</a:t>
            </a:r>
          </a:p>
          <a:p>
            <a:pPr algn="l">
              <a:buFont typeface="Arial" panose="020B0604020202020204" pitchFamily="34" charset="0"/>
              <a:buChar char="•"/>
            </a:pPr>
            <a:r>
              <a:rPr lang="en-US" b="0" i="0" u="none" strike="noStrike">
                <a:effectLst/>
                <a:latin typeface="Times New Roman" panose="02020603050405020304" pitchFamily="18" charset="0"/>
                <a:cs typeface="Times New Roman" panose="02020603050405020304" pitchFamily="18" charset="0"/>
              </a:rPr>
              <a:t>Recruiter</a:t>
            </a:r>
          </a:p>
          <a:p>
            <a:pPr algn="l">
              <a:buFont typeface="Arial" panose="020B0604020202020204" pitchFamily="34" charset="0"/>
              <a:buChar char="•"/>
            </a:pPr>
            <a:r>
              <a:rPr lang="en-US" b="0" i="0" u="none" strike="noStrike">
                <a:effectLst/>
                <a:latin typeface="Times New Roman" panose="02020603050405020304" pitchFamily="18" charset="0"/>
                <a:cs typeface="Times New Roman" panose="02020603050405020304" pitchFamily="18" charset="0"/>
              </a:rPr>
              <a:t>Admin</a:t>
            </a:r>
          </a:p>
        </p:txBody>
      </p:sp>
    </p:spTree>
    <p:extLst>
      <p:ext uri="{BB962C8B-B14F-4D97-AF65-F5344CB8AC3E}">
        <p14:creationId xmlns:p14="http://schemas.microsoft.com/office/powerpoint/2010/main" val="2019923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18CE7B-F319-37AD-68D1-2EBDC28A86EB}"/>
              </a:ext>
            </a:extLst>
          </p:cNvPr>
          <p:cNvPicPr>
            <a:picLocks noChangeAspect="1"/>
          </p:cNvPicPr>
          <p:nvPr/>
        </p:nvPicPr>
        <p:blipFill>
          <a:blip r:embed="rId2"/>
          <a:stretch>
            <a:fillRect/>
          </a:stretch>
        </p:blipFill>
        <p:spPr>
          <a:xfrm>
            <a:off x="527397" y="1535117"/>
            <a:ext cx="3340590" cy="3427245"/>
          </a:xfrm>
          <a:prstGeom prst="rect">
            <a:avLst/>
          </a:prstGeom>
        </p:spPr>
      </p:pic>
      <p:sp>
        <p:nvSpPr>
          <p:cNvPr id="2" name="TextBox 1">
            <a:extLst>
              <a:ext uri="{FF2B5EF4-FFF2-40B4-BE49-F238E27FC236}">
                <a16:creationId xmlns:a16="http://schemas.microsoft.com/office/drawing/2014/main" id="{C7D3D2D2-354C-BEBC-6FB7-F78255F0D389}"/>
              </a:ext>
            </a:extLst>
          </p:cNvPr>
          <p:cNvSpPr txBox="1"/>
          <p:nvPr/>
        </p:nvSpPr>
        <p:spPr>
          <a:xfrm>
            <a:off x="4069651" y="1835404"/>
            <a:ext cx="4675637" cy="1200329"/>
          </a:xfrm>
          <a:prstGeom prst="rect">
            <a:avLst/>
          </a:prstGeom>
          <a:noFill/>
        </p:spPr>
        <p:txBody>
          <a:bodyPr wrap="square" lIns="91440" tIns="45720" rIns="91440" bIns="45720" rtlCol="0" anchor="t">
            <a:spAutoFit/>
          </a:bodyPr>
          <a:lstStyle/>
          <a:p>
            <a:br>
              <a:rPr lang="en-US">
                <a:latin typeface="Times New Roman" panose="02020603050405020304" pitchFamily="18" charset="0"/>
                <a:cs typeface="Times New Roman" panose="02020603050405020304" pitchFamily="18" charset="0"/>
              </a:rPr>
            </a:br>
            <a:r>
              <a:rPr lang="en-US" b="0" i="0" u="none" strike="noStrike">
                <a:effectLst/>
                <a:latin typeface="Times New Roman"/>
                <a:cs typeface="Times New Roman"/>
              </a:rPr>
              <a:t>There is a unified login page for all users. </a:t>
            </a:r>
            <a:endParaRPr lang="en-US">
              <a:latin typeface="Times New Roman"/>
              <a:cs typeface="Times New Roman"/>
            </a:endParaRPr>
          </a:p>
          <a:p>
            <a:r>
              <a:rPr lang="en-US" b="0" i="0" u="none" strike="noStrike">
                <a:effectLst/>
                <a:latin typeface="Times New Roman"/>
                <a:cs typeface="Times New Roman"/>
              </a:rPr>
              <a:t>On this page, users are required to specify their </a:t>
            </a:r>
            <a:endParaRPr lang="en-US">
              <a:latin typeface="Times New Roman"/>
              <a:cs typeface="Times New Roman"/>
            </a:endParaRPr>
          </a:p>
          <a:p>
            <a:r>
              <a:rPr lang="en-US" b="0" i="0" u="none" strike="noStrike">
                <a:effectLst/>
                <a:latin typeface="Times New Roman"/>
                <a:cs typeface="Times New Roman"/>
              </a:rPr>
              <a:t>role to access the corresponding section.</a:t>
            </a:r>
            <a:endParaRPr lang="en-US"/>
          </a:p>
        </p:txBody>
      </p:sp>
    </p:spTree>
    <p:extLst>
      <p:ext uri="{BB962C8B-B14F-4D97-AF65-F5344CB8AC3E}">
        <p14:creationId xmlns:p14="http://schemas.microsoft.com/office/powerpoint/2010/main" val="6533261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7DCF42-3C53-F80E-1041-90D4822CD677}"/>
              </a:ext>
            </a:extLst>
          </p:cNvPr>
          <p:cNvPicPr>
            <a:picLocks noChangeAspect="1"/>
          </p:cNvPicPr>
          <p:nvPr/>
        </p:nvPicPr>
        <p:blipFill>
          <a:blip r:embed="rId2"/>
          <a:stretch>
            <a:fillRect/>
          </a:stretch>
        </p:blipFill>
        <p:spPr>
          <a:xfrm>
            <a:off x="941066" y="169165"/>
            <a:ext cx="2834271" cy="5948471"/>
          </a:xfrm>
          <a:prstGeom prst="rect">
            <a:avLst/>
          </a:prstGeom>
        </p:spPr>
      </p:pic>
      <p:pic>
        <p:nvPicPr>
          <p:cNvPr id="3" name="Picture 2">
            <a:extLst>
              <a:ext uri="{FF2B5EF4-FFF2-40B4-BE49-F238E27FC236}">
                <a16:creationId xmlns:a16="http://schemas.microsoft.com/office/drawing/2014/main" id="{906176F5-D751-7628-B001-E6B9B47AE9F9}"/>
              </a:ext>
            </a:extLst>
          </p:cNvPr>
          <p:cNvPicPr>
            <a:picLocks noChangeAspect="1"/>
          </p:cNvPicPr>
          <p:nvPr/>
        </p:nvPicPr>
        <p:blipFill>
          <a:blip r:embed="rId3"/>
          <a:stretch>
            <a:fillRect/>
          </a:stretch>
        </p:blipFill>
        <p:spPr>
          <a:xfrm>
            <a:off x="5458378" y="169165"/>
            <a:ext cx="2890094" cy="5948472"/>
          </a:xfrm>
          <a:prstGeom prst="rect">
            <a:avLst/>
          </a:prstGeom>
        </p:spPr>
      </p:pic>
    </p:spTree>
    <p:extLst>
      <p:ext uri="{BB962C8B-B14F-4D97-AF65-F5344CB8AC3E}">
        <p14:creationId xmlns:p14="http://schemas.microsoft.com/office/powerpoint/2010/main" val="2596887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5EBE74-4147-273D-8AFB-DDEC6E3E8144}"/>
              </a:ext>
            </a:extLst>
          </p:cNvPr>
          <p:cNvPicPr>
            <a:picLocks noChangeAspect="1"/>
          </p:cNvPicPr>
          <p:nvPr/>
        </p:nvPicPr>
        <p:blipFill>
          <a:blip r:embed="rId2"/>
          <a:stretch>
            <a:fillRect/>
          </a:stretch>
        </p:blipFill>
        <p:spPr>
          <a:xfrm>
            <a:off x="1139602" y="149545"/>
            <a:ext cx="2929479" cy="5666040"/>
          </a:xfrm>
          <a:prstGeom prst="rect">
            <a:avLst/>
          </a:prstGeom>
        </p:spPr>
      </p:pic>
      <p:pic>
        <p:nvPicPr>
          <p:cNvPr id="3" name="Picture 2">
            <a:extLst>
              <a:ext uri="{FF2B5EF4-FFF2-40B4-BE49-F238E27FC236}">
                <a16:creationId xmlns:a16="http://schemas.microsoft.com/office/drawing/2014/main" id="{2883708F-16F6-0E05-0006-7CC4A25E0ADE}"/>
              </a:ext>
            </a:extLst>
          </p:cNvPr>
          <p:cNvPicPr>
            <a:picLocks noChangeAspect="1"/>
          </p:cNvPicPr>
          <p:nvPr/>
        </p:nvPicPr>
        <p:blipFill>
          <a:blip r:embed="rId3"/>
          <a:stretch>
            <a:fillRect/>
          </a:stretch>
        </p:blipFill>
        <p:spPr>
          <a:xfrm>
            <a:off x="5074920" y="149545"/>
            <a:ext cx="3230780" cy="5666042"/>
          </a:xfrm>
          <a:prstGeom prst="rect">
            <a:avLst/>
          </a:prstGeom>
        </p:spPr>
      </p:pic>
    </p:spTree>
    <p:extLst>
      <p:ext uri="{BB962C8B-B14F-4D97-AF65-F5344CB8AC3E}">
        <p14:creationId xmlns:p14="http://schemas.microsoft.com/office/powerpoint/2010/main" val="2496086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27A9CD-C614-DBA1-AF01-E6121756F63E}"/>
              </a:ext>
            </a:extLst>
          </p:cNvPr>
          <p:cNvSpPr txBox="1"/>
          <p:nvPr/>
        </p:nvSpPr>
        <p:spPr>
          <a:xfrm>
            <a:off x="3254488" y="356105"/>
            <a:ext cx="355155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Times New Roman"/>
                <a:cs typeface="Arial"/>
              </a:rPr>
              <a:t>ADMIN DASHBOARD</a:t>
            </a:r>
            <a:r>
              <a:rPr lang="en-US" b="1">
                <a:cs typeface="Arial"/>
              </a:rPr>
              <a:t> </a:t>
            </a:r>
          </a:p>
        </p:txBody>
      </p:sp>
      <p:pic>
        <p:nvPicPr>
          <p:cNvPr id="3" name="Picture 3" descr="A screenshot of a computer&#10;&#10;Description automatically generated">
            <a:extLst>
              <a:ext uri="{FF2B5EF4-FFF2-40B4-BE49-F238E27FC236}">
                <a16:creationId xmlns:a16="http://schemas.microsoft.com/office/drawing/2014/main" id="{174209E3-B009-D2DD-58B4-E4902A128404}"/>
              </a:ext>
            </a:extLst>
          </p:cNvPr>
          <p:cNvPicPr>
            <a:picLocks noChangeAspect="1"/>
          </p:cNvPicPr>
          <p:nvPr/>
        </p:nvPicPr>
        <p:blipFill rotWithShape="1">
          <a:blip r:embed="rId2"/>
          <a:srcRect t="12452"/>
          <a:stretch/>
        </p:blipFill>
        <p:spPr>
          <a:xfrm>
            <a:off x="1034191" y="1527463"/>
            <a:ext cx="7055653" cy="3149255"/>
          </a:xfrm>
          <a:prstGeom prst="rect">
            <a:avLst/>
          </a:prstGeom>
        </p:spPr>
      </p:pic>
      <p:sp>
        <p:nvSpPr>
          <p:cNvPr id="4" name="TextBox 3">
            <a:extLst>
              <a:ext uri="{FF2B5EF4-FFF2-40B4-BE49-F238E27FC236}">
                <a16:creationId xmlns:a16="http://schemas.microsoft.com/office/drawing/2014/main" id="{1C13586C-5599-58AC-2CF5-B4B6D5DFF3D8}"/>
              </a:ext>
            </a:extLst>
          </p:cNvPr>
          <p:cNvSpPr txBox="1"/>
          <p:nvPr/>
        </p:nvSpPr>
        <p:spPr>
          <a:xfrm>
            <a:off x="950613" y="5007698"/>
            <a:ext cx="712960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Admin Dashboard shows the options for User management, viewing different type of reports, List of all jobs and chat option to chat with anyone.</a:t>
            </a:r>
            <a:endParaRPr lang="en-US"/>
          </a:p>
        </p:txBody>
      </p:sp>
    </p:spTree>
    <p:extLst>
      <p:ext uri="{BB962C8B-B14F-4D97-AF65-F5344CB8AC3E}">
        <p14:creationId xmlns:p14="http://schemas.microsoft.com/office/powerpoint/2010/main" val="31922451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A17688-3987-694C-6624-74D00AB81F22}"/>
              </a:ext>
            </a:extLst>
          </p:cNvPr>
          <p:cNvSpPr txBox="1"/>
          <p:nvPr/>
        </p:nvSpPr>
        <p:spPr>
          <a:xfrm>
            <a:off x="2707265" y="458486"/>
            <a:ext cx="643673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Times New Roman"/>
                <a:cs typeface="Arial"/>
              </a:rPr>
              <a:t>ACADEMIA DASHBOARD</a:t>
            </a:r>
          </a:p>
        </p:txBody>
      </p:sp>
      <p:pic>
        <p:nvPicPr>
          <p:cNvPr id="3" name="Picture 3" descr="A screenshot of a computer&#10;&#10;Description automatically generated">
            <a:extLst>
              <a:ext uri="{FF2B5EF4-FFF2-40B4-BE49-F238E27FC236}">
                <a16:creationId xmlns:a16="http://schemas.microsoft.com/office/drawing/2014/main" id="{50F502C1-E4B8-B2AA-43D9-AB95E677C775}"/>
              </a:ext>
            </a:extLst>
          </p:cNvPr>
          <p:cNvPicPr>
            <a:picLocks noChangeAspect="1"/>
          </p:cNvPicPr>
          <p:nvPr/>
        </p:nvPicPr>
        <p:blipFill rotWithShape="1">
          <a:blip r:embed="rId2"/>
          <a:srcRect t="14261"/>
          <a:stretch/>
        </p:blipFill>
        <p:spPr>
          <a:xfrm>
            <a:off x="536080" y="1174855"/>
            <a:ext cx="8071839" cy="3501054"/>
          </a:xfrm>
          <a:prstGeom prst="rect">
            <a:avLst/>
          </a:prstGeom>
        </p:spPr>
      </p:pic>
      <p:sp>
        <p:nvSpPr>
          <p:cNvPr id="4" name="TextBox 3">
            <a:extLst>
              <a:ext uri="{FF2B5EF4-FFF2-40B4-BE49-F238E27FC236}">
                <a16:creationId xmlns:a16="http://schemas.microsoft.com/office/drawing/2014/main" id="{939067E9-BD4A-E128-229E-1DA194FBE8BF}"/>
              </a:ext>
            </a:extLst>
          </p:cNvPr>
          <p:cNvSpPr txBox="1"/>
          <p:nvPr/>
        </p:nvSpPr>
        <p:spPr>
          <a:xfrm>
            <a:off x="368029" y="5099878"/>
            <a:ext cx="619596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b="0" i="0" u="none" strike="noStrike">
                <a:effectLst/>
                <a:latin typeface="Times New Roman" panose="02020603050405020304" pitchFamily="18" charset="0"/>
                <a:cs typeface="Times New Roman" panose="02020603050405020304" pitchFamily="18" charset="0"/>
              </a:rPr>
              <a:t>The Academia Dashboard offers features to post new job listings, view received job applications, and provides a chat feature to communicate with Candidates and DEI officers.</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8151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21689A-5A27-15F3-9B91-1494C8D57098}"/>
              </a:ext>
            </a:extLst>
          </p:cNvPr>
          <p:cNvSpPr txBox="1"/>
          <p:nvPr/>
        </p:nvSpPr>
        <p:spPr>
          <a:xfrm>
            <a:off x="2429567" y="284875"/>
            <a:ext cx="580783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Times New Roman"/>
                <a:cs typeface="Times New Roman"/>
              </a:rPr>
              <a:t>URM CANDIDATE DASHBOARD</a:t>
            </a:r>
          </a:p>
        </p:txBody>
      </p:sp>
      <p:pic>
        <p:nvPicPr>
          <p:cNvPr id="4" name="Picture 4" descr="A screenshot of a computer&#10;&#10;Description automatically generated">
            <a:extLst>
              <a:ext uri="{FF2B5EF4-FFF2-40B4-BE49-F238E27FC236}">
                <a16:creationId xmlns:a16="http://schemas.microsoft.com/office/drawing/2014/main" id="{F9AA29CE-8B21-E152-9F10-EC24380E5A87}"/>
              </a:ext>
            </a:extLst>
          </p:cNvPr>
          <p:cNvPicPr>
            <a:picLocks noChangeAspect="1"/>
          </p:cNvPicPr>
          <p:nvPr/>
        </p:nvPicPr>
        <p:blipFill rotWithShape="1">
          <a:blip r:embed="rId2"/>
          <a:srcRect t="13198" b="-1"/>
          <a:stretch/>
        </p:blipFill>
        <p:spPr>
          <a:xfrm>
            <a:off x="813141" y="1018309"/>
            <a:ext cx="7345987" cy="3742367"/>
          </a:xfrm>
          <a:prstGeom prst="rect">
            <a:avLst/>
          </a:prstGeom>
        </p:spPr>
      </p:pic>
      <p:sp>
        <p:nvSpPr>
          <p:cNvPr id="3" name="TextBox 2">
            <a:extLst>
              <a:ext uri="{FF2B5EF4-FFF2-40B4-BE49-F238E27FC236}">
                <a16:creationId xmlns:a16="http://schemas.microsoft.com/office/drawing/2014/main" id="{904E78A5-02BD-EB2A-9005-40C99728B1EB}"/>
              </a:ext>
            </a:extLst>
          </p:cNvPr>
          <p:cNvSpPr txBox="1"/>
          <p:nvPr/>
        </p:nvSpPr>
        <p:spPr>
          <a:xfrm>
            <a:off x="813141" y="4996381"/>
            <a:ext cx="501901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cs typeface="Arial"/>
              </a:rPr>
              <a:t>A candidate's dashboard have options to view the available job openings, check the application status and chat option to chat with academia, recruiter, DEI officer.</a:t>
            </a:r>
            <a:endParaRPr lang="en-US">
              <a:latin typeface="Times New Roman"/>
            </a:endParaRPr>
          </a:p>
        </p:txBody>
      </p:sp>
    </p:spTree>
    <p:extLst>
      <p:ext uri="{BB962C8B-B14F-4D97-AF65-F5344CB8AC3E}">
        <p14:creationId xmlns:p14="http://schemas.microsoft.com/office/powerpoint/2010/main" val="26000306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01DC09-6FF2-79D5-1ED0-4587A5B7135F}"/>
              </a:ext>
            </a:extLst>
          </p:cNvPr>
          <p:cNvSpPr txBox="1"/>
          <p:nvPr/>
        </p:nvSpPr>
        <p:spPr>
          <a:xfrm>
            <a:off x="2730721" y="303469"/>
            <a:ext cx="409610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Times New Roman"/>
                <a:cs typeface="Arial"/>
              </a:rPr>
              <a:t>RECRUITER DASHBOARD</a:t>
            </a:r>
            <a:endParaRPr lang="en-US" sz="2400" b="1">
              <a:latin typeface="Times New Roman"/>
            </a:endParaRPr>
          </a:p>
        </p:txBody>
      </p:sp>
      <p:pic>
        <p:nvPicPr>
          <p:cNvPr id="3" name="Picture 3" descr="A screenshot of a computer&#10;&#10;Description automatically generated">
            <a:extLst>
              <a:ext uri="{FF2B5EF4-FFF2-40B4-BE49-F238E27FC236}">
                <a16:creationId xmlns:a16="http://schemas.microsoft.com/office/drawing/2014/main" id="{A72C249B-39DD-0272-7EB5-E169D9299359}"/>
              </a:ext>
            </a:extLst>
          </p:cNvPr>
          <p:cNvPicPr>
            <a:picLocks noChangeAspect="1"/>
          </p:cNvPicPr>
          <p:nvPr/>
        </p:nvPicPr>
        <p:blipFill rotWithShape="1">
          <a:blip r:embed="rId2"/>
          <a:srcRect t="12497"/>
          <a:stretch/>
        </p:blipFill>
        <p:spPr>
          <a:xfrm>
            <a:off x="707302" y="1288472"/>
            <a:ext cx="7854254" cy="3284576"/>
          </a:xfrm>
          <a:prstGeom prst="rect">
            <a:avLst/>
          </a:prstGeom>
        </p:spPr>
      </p:pic>
      <p:sp>
        <p:nvSpPr>
          <p:cNvPr id="4" name="TextBox 3">
            <a:extLst>
              <a:ext uri="{FF2B5EF4-FFF2-40B4-BE49-F238E27FC236}">
                <a16:creationId xmlns:a16="http://schemas.microsoft.com/office/drawing/2014/main" id="{24D02273-72FF-8321-D564-62C17BC11F82}"/>
              </a:ext>
            </a:extLst>
          </p:cNvPr>
          <p:cNvSpPr txBox="1"/>
          <p:nvPr/>
        </p:nvSpPr>
        <p:spPr>
          <a:xfrm>
            <a:off x="707302" y="5030332"/>
            <a:ext cx="590738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cs typeface="Arial"/>
              </a:rPr>
              <a:t>Recruiter Dashboard presents the options of posting a new Job, Viewing the list of  Applications list and a chat option to chat with Candidates, DEI officer</a:t>
            </a:r>
            <a:endParaRPr lang="en-US">
              <a:latin typeface="Times New Roman"/>
            </a:endParaRPr>
          </a:p>
        </p:txBody>
      </p:sp>
    </p:spTree>
    <p:extLst>
      <p:ext uri="{BB962C8B-B14F-4D97-AF65-F5344CB8AC3E}">
        <p14:creationId xmlns:p14="http://schemas.microsoft.com/office/powerpoint/2010/main" val="549934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1413165" y="671300"/>
            <a:ext cx="7200518" cy="461665"/>
          </a:xfrm>
          <a:prstGeom prst="rect">
            <a:avLst/>
          </a:prstGeom>
          <a:noFill/>
        </p:spPr>
        <p:txBody>
          <a:bodyPr wrap="square" rtlCol="0">
            <a:spAutoFit/>
          </a:bodyPr>
          <a:lstStyle/>
          <a:p>
            <a:pPr algn="ctr"/>
            <a:r>
              <a:rPr lang="en-US" sz="2400" b="1" i="0" u="none" strike="noStrike">
                <a:effectLst/>
                <a:latin typeface="Times New Roman" panose="02020603050405020304" pitchFamily="18" charset="0"/>
                <a:cs typeface="Times New Roman" panose="02020603050405020304" pitchFamily="18" charset="0"/>
              </a:rPr>
              <a:t>Understanding URM (Underrepresented Minority)</a:t>
            </a:r>
            <a:endParaRPr lang="en-US" sz="2400" b="1">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BEC3590-6F3F-428A-BC36-360A097F8F47}"/>
              </a:ext>
            </a:extLst>
          </p:cNvPr>
          <p:cNvSpPr txBox="1"/>
          <p:nvPr/>
        </p:nvSpPr>
        <p:spPr>
          <a:xfrm>
            <a:off x="192231" y="1588485"/>
            <a:ext cx="8629651" cy="1200329"/>
          </a:xfrm>
          <a:prstGeom prst="rect">
            <a:avLst/>
          </a:prstGeom>
          <a:noFill/>
        </p:spPr>
        <p:txBody>
          <a:bodyPr wrap="square">
            <a:spAutoFit/>
          </a:bodyPr>
          <a:lstStyle/>
          <a:p>
            <a:pPr algn="just"/>
            <a:r>
              <a:rPr lang="en-US" b="1" i="0" u="none" strike="noStrike">
                <a:effectLst/>
                <a:latin typeface="Times New Roman" panose="02020603050405020304" pitchFamily="18" charset="0"/>
                <a:cs typeface="Times New Roman" panose="02020603050405020304" pitchFamily="18" charset="0"/>
              </a:rPr>
              <a:t> Definition:</a:t>
            </a:r>
            <a:endParaRPr lang="en-US" b="0" i="0" u="none" strike="noStrike">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b="0" i="0" u="none" strike="noStrike">
                <a:effectLst/>
                <a:latin typeface="Times New Roman" panose="02020603050405020304" pitchFamily="18" charset="0"/>
                <a:cs typeface="Times New Roman" panose="02020603050405020304" pitchFamily="18" charset="0"/>
              </a:rPr>
              <a:t>URM stands for Underrepresented Minority.</a:t>
            </a:r>
          </a:p>
          <a:p>
            <a:pPr algn="just">
              <a:buFont typeface="Arial" panose="020B0604020202020204" pitchFamily="34" charset="0"/>
              <a:buChar char="•"/>
            </a:pPr>
            <a:r>
              <a:rPr lang="en-US" b="0" i="0" u="none" strike="noStrike">
                <a:effectLst/>
                <a:latin typeface="Times New Roman" panose="02020603050405020304" pitchFamily="18" charset="0"/>
                <a:cs typeface="Times New Roman" panose="02020603050405020304" pitchFamily="18" charset="0"/>
              </a:rPr>
              <a:t>It refers to racial and ethnic populations that are underrepresented in a particular area or field relative to their numbers in the general population.</a:t>
            </a:r>
          </a:p>
        </p:txBody>
      </p:sp>
      <p:sp>
        <p:nvSpPr>
          <p:cNvPr id="6" name="TextBox 5">
            <a:extLst>
              <a:ext uri="{FF2B5EF4-FFF2-40B4-BE49-F238E27FC236}">
                <a16:creationId xmlns:a16="http://schemas.microsoft.com/office/drawing/2014/main" id="{79DD0273-FF5A-0E45-0BA9-F1B83863F319}"/>
              </a:ext>
            </a:extLst>
          </p:cNvPr>
          <p:cNvSpPr txBox="1"/>
          <p:nvPr/>
        </p:nvSpPr>
        <p:spPr>
          <a:xfrm>
            <a:off x="192230" y="3238190"/>
            <a:ext cx="8629651" cy="2031325"/>
          </a:xfrm>
          <a:prstGeom prst="rect">
            <a:avLst/>
          </a:prstGeom>
          <a:noFill/>
        </p:spPr>
        <p:txBody>
          <a:bodyPr wrap="square">
            <a:spAutoFit/>
          </a:bodyPr>
          <a:lstStyle/>
          <a:p>
            <a:pPr algn="just"/>
            <a:r>
              <a:rPr lang="en-US" b="1" i="0" u="none" strike="noStrike">
                <a:effectLst/>
                <a:latin typeface="Times New Roman" panose="02020603050405020304" pitchFamily="18" charset="0"/>
                <a:cs typeface="Times New Roman" panose="02020603050405020304" pitchFamily="18" charset="0"/>
              </a:rPr>
              <a:t> Importance:</a:t>
            </a:r>
            <a:endParaRPr lang="en-US" b="0" i="0" u="none" strike="noStrike">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b="1" i="0" u="none" strike="noStrike">
                <a:effectLst/>
                <a:latin typeface="Times New Roman" panose="02020603050405020304" pitchFamily="18" charset="0"/>
                <a:cs typeface="Times New Roman" panose="02020603050405020304" pitchFamily="18" charset="0"/>
              </a:rPr>
              <a:t>Diversity</a:t>
            </a:r>
            <a:r>
              <a:rPr lang="en-US" b="0" i="0" u="none" strike="noStrike">
                <a:effectLst/>
                <a:latin typeface="Times New Roman" panose="02020603050405020304" pitchFamily="18" charset="0"/>
                <a:cs typeface="Times New Roman" panose="02020603050405020304" pitchFamily="18" charset="0"/>
              </a:rPr>
              <a:t>: Incorporating URMs promotes a diverse workplace, which leads to varied perspectives and innovative solutions.</a:t>
            </a:r>
          </a:p>
          <a:p>
            <a:pPr algn="just">
              <a:buFont typeface="Arial" panose="020B0604020202020204" pitchFamily="34" charset="0"/>
              <a:buChar char="•"/>
            </a:pPr>
            <a:r>
              <a:rPr lang="en-US" b="1" i="0" u="none" strike="noStrike">
                <a:effectLst/>
                <a:latin typeface="Times New Roman" panose="02020603050405020304" pitchFamily="18" charset="0"/>
                <a:cs typeface="Times New Roman" panose="02020603050405020304" pitchFamily="18" charset="0"/>
              </a:rPr>
              <a:t>Inclusion</a:t>
            </a:r>
            <a:r>
              <a:rPr lang="en-US" b="0" i="0" u="none" strike="noStrike">
                <a:effectLst/>
                <a:latin typeface="Times New Roman" panose="02020603050405020304" pitchFamily="18" charset="0"/>
                <a:cs typeface="Times New Roman" panose="02020603050405020304" pitchFamily="18" charset="0"/>
              </a:rPr>
              <a:t>: Recognizing and supporting URMs ensures that everyone has an equal opportunity and feels valued.</a:t>
            </a:r>
          </a:p>
          <a:p>
            <a:pPr algn="just">
              <a:buFont typeface="Arial" panose="020B0604020202020204" pitchFamily="34" charset="0"/>
              <a:buChar char="•"/>
            </a:pPr>
            <a:r>
              <a:rPr lang="en-US" b="1" i="0" u="none" strike="noStrike">
                <a:effectLst/>
                <a:latin typeface="Times New Roman" panose="02020603050405020304" pitchFamily="18" charset="0"/>
                <a:cs typeface="Times New Roman" panose="02020603050405020304" pitchFamily="18" charset="0"/>
              </a:rPr>
              <a:t>Social Responsibility</a:t>
            </a:r>
            <a:r>
              <a:rPr lang="en-US" b="0" i="0" u="none" strike="noStrike">
                <a:effectLst/>
                <a:latin typeface="Times New Roman" panose="02020603050405020304" pitchFamily="18" charset="0"/>
                <a:cs typeface="Times New Roman" panose="02020603050405020304" pitchFamily="18" charset="0"/>
              </a:rPr>
              <a:t>: Addressing the underrepresentation of certain groups is part of an organization's responsibility to society.</a:t>
            </a:r>
          </a:p>
        </p:txBody>
      </p:sp>
    </p:spTree>
    <p:extLst>
      <p:ext uri="{BB962C8B-B14F-4D97-AF65-F5344CB8AC3E}">
        <p14:creationId xmlns:p14="http://schemas.microsoft.com/office/powerpoint/2010/main" val="27445599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B43B77-91B7-E5AB-0F37-F182CF17D6CE}"/>
              </a:ext>
            </a:extLst>
          </p:cNvPr>
          <p:cNvSpPr txBox="1"/>
          <p:nvPr/>
        </p:nvSpPr>
        <p:spPr>
          <a:xfrm>
            <a:off x="2726639" y="251606"/>
            <a:ext cx="42705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Times New Roman"/>
                <a:cs typeface="Arial"/>
              </a:rPr>
              <a:t>DEI OFFICER DASHBOARD</a:t>
            </a:r>
            <a:endParaRPr lang="en-US" sz="2400" b="1">
              <a:latin typeface="Times New Roman"/>
            </a:endParaRPr>
          </a:p>
        </p:txBody>
      </p:sp>
      <p:pic>
        <p:nvPicPr>
          <p:cNvPr id="3" name="Picture 3" descr="A screenshot of a computer&#10;&#10;Description automatically generated">
            <a:extLst>
              <a:ext uri="{FF2B5EF4-FFF2-40B4-BE49-F238E27FC236}">
                <a16:creationId xmlns:a16="http://schemas.microsoft.com/office/drawing/2014/main" id="{3D942FEF-C624-97F9-9ED6-1E10FA13AE7F}"/>
              </a:ext>
            </a:extLst>
          </p:cNvPr>
          <p:cNvPicPr>
            <a:picLocks noChangeAspect="1"/>
          </p:cNvPicPr>
          <p:nvPr/>
        </p:nvPicPr>
        <p:blipFill rotWithShape="1">
          <a:blip r:embed="rId2"/>
          <a:srcRect t="12122"/>
          <a:stretch/>
        </p:blipFill>
        <p:spPr>
          <a:xfrm>
            <a:off x="1234250" y="1142999"/>
            <a:ext cx="6456701" cy="3332564"/>
          </a:xfrm>
          <a:prstGeom prst="rect">
            <a:avLst/>
          </a:prstGeom>
        </p:spPr>
      </p:pic>
      <p:sp>
        <p:nvSpPr>
          <p:cNvPr id="4" name="TextBox 3">
            <a:extLst>
              <a:ext uri="{FF2B5EF4-FFF2-40B4-BE49-F238E27FC236}">
                <a16:creationId xmlns:a16="http://schemas.microsoft.com/office/drawing/2014/main" id="{C10FD71B-A310-2426-E20D-A7810E9A422A}"/>
              </a:ext>
            </a:extLst>
          </p:cNvPr>
          <p:cNvSpPr txBox="1"/>
          <p:nvPr/>
        </p:nvSpPr>
        <p:spPr>
          <a:xfrm>
            <a:off x="1601331" y="4787020"/>
            <a:ext cx="594133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cs typeface="Arial"/>
              </a:rPr>
              <a:t>DEI officer dashboard has the options for viewing the rules regarding URM, View candidate profiles, view the list of reported jobs against discrimination and chat option to chat with academia, recruiters, candidates.</a:t>
            </a:r>
            <a:endParaRPr lang="en-US">
              <a:latin typeface="Times New Roman"/>
            </a:endParaRPr>
          </a:p>
        </p:txBody>
      </p:sp>
    </p:spTree>
    <p:extLst>
      <p:ext uri="{BB962C8B-B14F-4D97-AF65-F5344CB8AC3E}">
        <p14:creationId xmlns:p14="http://schemas.microsoft.com/office/powerpoint/2010/main" val="38006853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92FDA7-7192-AF2E-3E24-901382F5B471}"/>
              </a:ext>
            </a:extLst>
          </p:cNvPr>
          <p:cNvSpPr txBox="1"/>
          <p:nvPr/>
        </p:nvSpPr>
        <p:spPr>
          <a:xfrm>
            <a:off x="3462532" y="452571"/>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Times New Roman" panose="02020603050405020304" pitchFamily="18" charset="0"/>
                <a:cs typeface="Times New Roman" panose="02020603050405020304" pitchFamily="18" charset="0"/>
              </a:rPr>
              <a:t>CODE SNIPPETS</a:t>
            </a:r>
          </a:p>
        </p:txBody>
      </p:sp>
      <p:pic>
        <p:nvPicPr>
          <p:cNvPr id="4" name="Picture 4" descr="A screen shot of a computer program&#10;&#10;Description automatically generated">
            <a:extLst>
              <a:ext uri="{FF2B5EF4-FFF2-40B4-BE49-F238E27FC236}">
                <a16:creationId xmlns:a16="http://schemas.microsoft.com/office/drawing/2014/main" id="{19C6157C-FDCF-5AEE-9596-D2C9E1A54DD8}"/>
              </a:ext>
            </a:extLst>
          </p:cNvPr>
          <p:cNvPicPr>
            <a:picLocks noChangeAspect="1"/>
          </p:cNvPicPr>
          <p:nvPr/>
        </p:nvPicPr>
        <p:blipFill>
          <a:blip r:embed="rId2"/>
          <a:stretch>
            <a:fillRect/>
          </a:stretch>
        </p:blipFill>
        <p:spPr>
          <a:xfrm>
            <a:off x="330695" y="1159405"/>
            <a:ext cx="3951085" cy="4289627"/>
          </a:xfrm>
          <a:prstGeom prst="rect">
            <a:avLst/>
          </a:prstGeom>
        </p:spPr>
      </p:pic>
      <p:pic>
        <p:nvPicPr>
          <p:cNvPr id="5" name="Picture 5" descr="A screen shot of a computer program&#10;&#10;Description automatically generated">
            <a:extLst>
              <a:ext uri="{FF2B5EF4-FFF2-40B4-BE49-F238E27FC236}">
                <a16:creationId xmlns:a16="http://schemas.microsoft.com/office/drawing/2014/main" id="{D4580C1C-4761-D9F5-D639-313B840539F9}"/>
              </a:ext>
            </a:extLst>
          </p:cNvPr>
          <p:cNvPicPr>
            <a:picLocks noChangeAspect="1"/>
          </p:cNvPicPr>
          <p:nvPr/>
        </p:nvPicPr>
        <p:blipFill>
          <a:blip r:embed="rId3"/>
          <a:stretch>
            <a:fillRect/>
          </a:stretch>
        </p:blipFill>
        <p:spPr>
          <a:xfrm>
            <a:off x="4747693" y="1159404"/>
            <a:ext cx="4220614" cy="4289628"/>
          </a:xfrm>
          <a:prstGeom prst="rect">
            <a:avLst/>
          </a:prstGeom>
        </p:spPr>
      </p:pic>
    </p:spTree>
    <p:extLst>
      <p:ext uri="{BB962C8B-B14F-4D97-AF65-F5344CB8AC3E}">
        <p14:creationId xmlns:p14="http://schemas.microsoft.com/office/powerpoint/2010/main" val="33001792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882054-62C3-5421-ED36-2B0482E8EEB9}"/>
              </a:ext>
            </a:extLst>
          </p:cNvPr>
          <p:cNvSpPr txBox="1"/>
          <p:nvPr/>
        </p:nvSpPr>
        <p:spPr>
          <a:xfrm>
            <a:off x="1288559" y="1779904"/>
            <a:ext cx="7252767" cy="3693319"/>
          </a:xfrm>
          <a:prstGeom prst="rect">
            <a:avLst/>
          </a:prstGeom>
          <a:noFill/>
        </p:spPr>
        <p:txBody>
          <a:bodyPr wrap="square" lIns="91440" tIns="45720" rIns="91440" bIns="45720" anchor="t">
            <a:spAutoFit/>
          </a:bodyPr>
          <a:lstStyle/>
          <a:p>
            <a:pPr marL="342900" indent="-342900" algn="just">
              <a:buAutoNum type="arabicParenR"/>
            </a:pPr>
            <a:r>
              <a:rPr lang="en-US" b="1">
                <a:latin typeface="Times New Roman"/>
                <a:ea typeface="+mn-lt"/>
                <a:cs typeface="+mn-lt"/>
              </a:rPr>
              <a:t>React JS Transition: </a:t>
            </a:r>
            <a:r>
              <a:rPr lang="en-US">
                <a:latin typeface="Times New Roman"/>
                <a:ea typeface="+mn-lt"/>
                <a:cs typeface="+mn-lt"/>
              </a:rPr>
              <a:t>Initially, we built a static site with HTML and CSS. Shifting to React JS was challenging due to our team's novice familiarity with it, but we overcame it through teamwork.</a:t>
            </a:r>
          </a:p>
          <a:p>
            <a:pPr marL="342900" indent="-342900" algn="just">
              <a:buAutoNum type="arabicParenR"/>
            </a:pPr>
            <a:endParaRPr lang="en-US">
              <a:latin typeface="Times New Roman"/>
              <a:ea typeface="+mn-lt"/>
              <a:cs typeface="+mn-lt"/>
            </a:endParaRPr>
          </a:p>
          <a:p>
            <a:pPr marL="342900" indent="-342900" algn="just">
              <a:buAutoNum type="arabicParenR"/>
            </a:pPr>
            <a:r>
              <a:rPr lang="en-US" b="1">
                <a:latin typeface="Times New Roman"/>
                <a:ea typeface="+mn-lt"/>
                <a:cs typeface="+mn-lt"/>
              </a:rPr>
              <a:t>Evolving to a Dynamic Site with MYSQL: </a:t>
            </a:r>
            <a:r>
              <a:rPr lang="en-US">
                <a:latin typeface="Times New Roman"/>
                <a:ea typeface="+mn-lt"/>
                <a:cs typeface="+mn-lt"/>
              </a:rPr>
              <a:t>Our next step was to evolve our static site into a dynamic one using React JS and integrating MYSQL for dynamic content support. This phase had its hurdles - from data retrieval to email issues - but we tackled each to ensure smooth functionality.</a:t>
            </a:r>
          </a:p>
          <a:p>
            <a:pPr marL="342900" indent="-342900" algn="just">
              <a:buAutoNum type="arabicParenR"/>
            </a:pPr>
            <a:endParaRPr lang="en-US">
              <a:latin typeface="Times New Roman"/>
              <a:ea typeface="+mn-lt"/>
              <a:cs typeface="+mn-lt"/>
            </a:endParaRPr>
          </a:p>
          <a:p>
            <a:pPr marL="342900" indent="-342900" algn="just">
              <a:buAutoNum type="arabicParenR"/>
            </a:pPr>
            <a:r>
              <a:rPr lang="en-US" b="1">
                <a:latin typeface="Times New Roman"/>
                <a:ea typeface="+mn-lt"/>
                <a:cs typeface="+mn-lt"/>
              </a:rPr>
              <a:t>Incorporation of LARAVEL: </a:t>
            </a:r>
            <a:r>
              <a:rPr lang="en-US">
                <a:latin typeface="Times New Roman"/>
                <a:ea typeface="+mn-lt"/>
                <a:cs typeface="+mn-lt"/>
              </a:rPr>
              <a:t>The last phase involved integrating LARAVEL, a pivotal step for our project's success, which presented its own set of challenges.</a:t>
            </a:r>
            <a:endParaRPr lang="en-US">
              <a:solidFill>
                <a:srgbClr val="000000"/>
              </a:solidFill>
              <a:latin typeface="Times New Roman"/>
              <a:cs typeface="Arial"/>
            </a:endParaRPr>
          </a:p>
        </p:txBody>
      </p:sp>
      <p:sp>
        <p:nvSpPr>
          <p:cNvPr id="4" name="TextBox 3">
            <a:extLst>
              <a:ext uri="{FF2B5EF4-FFF2-40B4-BE49-F238E27FC236}">
                <a16:creationId xmlns:a16="http://schemas.microsoft.com/office/drawing/2014/main" id="{3B92C35F-5655-98A0-6B62-371B9B2AA536}"/>
              </a:ext>
            </a:extLst>
          </p:cNvPr>
          <p:cNvSpPr txBox="1"/>
          <p:nvPr/>
        </p:nvSpPr>
        <p:spPr>
          <a:xfrm>
            <a:off x="3690028" y="464608"/>
            <a:ext cx="2897809" cy="461665"/>
          </a:xfrm>
          <a:prstGeom prst="rect">
            <a:avLst/>
          </a:prstGeom>
          <a:noFill/>
        </p:spPr>
        <p:txBody>
          <a:bodyPr wrap="square" lIns="91440" tIns="45720" rIns="91440" bIns="45720" rtlCol="0" anchor="t">
            <a:spAutoFit/>
          </a:bodyPr>
          <a:lstStyle/>
          <a:p>
            <a:r>
              <a:rPr lang="en-US" sz="2400" b="1">
                <a:solidFill>
                  <a:schemeClr val="tx1">
                    <a:lumMod val="75000"/>
                    <a:lumOff val="25000"/>
                  </a:schemeClr>
                </a:solidFill>
                <a:latin typeface="Times New Roman"/>
                <a:cs typeface="Times New Roman"/>
              </a:rPr>
              <a:t>Challenges Faced</a:t>
            </a:r>
          </a:p>
        </p:txBody>
      </p:sp>
    </p:spTree>
    <p:extLst>
      <p:ext uri="{BB962C8B-B14F-4D97-AF65-F5344CB8AC3E}">
        <p14:creationId xmlns:p14="http://schemas.microsoft.com/office/powerpoint/2010/main" val="16778515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D14F5D-0AEB-1BD8-BBC3-098E6AA3F839}"/>
              </a:ext>
            </a:extLst>
          </p:cNvPr>
          <p:cNvSpPr txBox="1"/>
          <p:nvPr/>
        </p:nvSpPr>
        <p:spPr>
          <a:xfrm>
            <a:off x="1184148" y="1997839"/>
            <a:ext cx="6775704" cy="2862322"/>
          </a:xfrm>
          <a:prstGeom prst="rect">
            <a:avLst/>
          </a:prstGeom>
          <a:noFill/>
        </p:spPr>
        <p:txBody>
          <a:bodyPr wrap="square" lIns="91440" tIns="45720" rIns="91440" bIns="45720" anchor="t">
            <a:spAutoFit/>
          </a:bodyPr>
          <a:lstStyle/>
          <a:p>
            <a:r>
              <a:rPr lang="en-US" b="1"/>
              <a:t>I</a:t>
            </a:r>
            <a:r>
              <a:rPr lang="en-US" b="1">
                <a:latin typeface="Times New Roman"/>
                <a:cs typeface="Times New Roman"/>
              </a:rPr>
              <a:t>ntegration with Social Media:</a:t>
            </a:r>
          </a:p>
          <a:p>
            <a:r>
              <a:rPr lang="en-US">
                <a:latin typeface="Times New Roman"/>
                <a:cs typeface="Times New Roman"/>
              </a:rPr>
              <a:t>Give users the option to link their accounts to their social media profiles. URM candidates might be able to create profiles that are more comprehensive and take advantage of better networking opportunities thanks to this integration. </a:t>
            </a:r>
          </a:p>
          <a:p>
            <a:endParaRPr lang="en-US">
              <a:latin typeface="Times New Roman"/>
              <a:cs typeface="Times New Roman"/>
            </a:endParaRPr>
          </a:p>
          <a:p>
            <a:r>
              <a:rPr lang="en-US" b="1">
                <a:latin typeface="Times New Roman"/>
                <a:cs typeface="Times New Roman"/>
              </a:rPr>
              <a:t>Multi-language Support:</a:t>
            </a:r>
          </a:p>
          <a:p>
            <a:r>
              <a:rPr lang="en-US">
                <a:latin typeface="Times New Roman"/>
                <a:cs typeface="Times New Roman"/>
              </a:rPr>
              <a:t>Explore offering multi-language support to appeal to a larger international audience of URM candidates and academics in order to increase the platform's impact and global reach.</a:t>
            </a:r>
          </a:p>
        </p:txBody>
      </p:sp>
      <p:sp>
        <p:nvSpPr>
          <p:cNvPr id="2" name="TextBox 1">
            <a:extLst>
              <a:ext uri="{FF2B5EF4-FFF2-40B4-BE49-F238E27FC236}">
                <a16:creationId xmlns:a16="http://schemas.microsoft.com/office/drawing/2014/main" id="{DB5E6007-A3A7-6B9F-0BDC-35670CB85A44}"/>
              </a:ext>
            </a:extLst>
          </p:cNvPr>
          <p:cNvSpPr txBox="1"/>
          <p:nvPr/>
        </p:nvSpPr>
        <p:spPr>
          <a:xfrm flipH="1">
            <a:off x="3896590" y="540744"/>
            <a:ext cx="2556165" cy="738664"/>
          </a:xfrm>
          <a:prstGeom prst="rect">
            <a:avLst/>
          </a:prstGeom>
          <a:noFill/>
        </p:spPr>
        <p:txBody>
          <a:bodyPr wrap="square" lIns="91440" tIns="45720" rIns="91440" bIns="45720" rtlCol="0" anchor="t">
            <a:spAutoFit/>
          </a:bodyPr>
          <a:lstStyle/>
          <a:p>
            <a:r>
              <a:rPr lang="en-US" sz="2400" b="1">
                <a:solidFill>
                  <a:schemeClr val="tx1">
                    <a:lumMod val="75000"/>
                    <a:lumOff val="25000"/>
                  </a:schemeClr>
                </a:solidFill>
                <a:latin typeface="Times New Roman"/>
                <a:cs typeface="Times New Roman"/>
              </a:rPr>
              <a:t>Future Scope</a:t>
            </a:r>
          </a:p>
          <a:p>
            <a:endParaRPr lang="en-US"/>
          </a:p>
        </p:txBody>
      </p:sp>
    </p:spTree>
    <p:extLst>
      <p:ext uri="{BB962C8B-B14F-4D97-AF65-F5344CB8AC3E}">
        <p14:creationId xmlns:p14="http://schemas.microsoft.com/office/powerpoint/2010/main" val="36716783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Colored pencils inside a pencil holder which is on top of a wood table">
            <a:extLst>
              <a:ext uri="{FF2B5EF4-FFF2-40B4-BE49-F238E27FC236}">
                <a16:creationId xmlns:a16="http://schemas.microsoft.com/office/drawing/2014/main" id="{BFC9C443-F57B-24B2-3EAC-B42C5F4FC91C}"/>
              </a:ext>
            </a:extLst>
          </p:cNvPr>
          <p:cNvPicPr>
            <a:picLocks noChangeAspect="1"/>
          </p:cNvPicPr>
          <p:nvPr/>
        </p:nvPicPr>
        <p:blipFill>
          <a:blip r:embed="rId2"/>
          <a:stretch>
            <a:fillRect/>
          </a:stretch>
        </p:blipFill>
        <p:spPr>
          <a:xfrm>
            <a:off x="-4176" y="-1043"/>
            <a:ext cx="9152352" cy="6244224"/>
          </a:xfrm>
          <a:prstGeom prst="rect">
            <a:avLst/>
          </a:prstGeom>
        </p:spPr>
      </p:pic>
      <p:sp>
        <p:nvSpPr>
          <p:cNvPr id="3" name="TextBox 2">
            <a:extLst>
              <a:ext uri="{FF2B5EF4-FFF2-40B4-BE49-F238E27FC236}">
                <a16:creationId xmlns:a16="http://schemas.microsoft.com/office/drawing/2014/main" id="{FC276F48-CC17-DFA6-565B-22BAAB4B5A3C}"/>
              </a:ext>
            </a:extLst>
          </p:cNvPr>
          <p:cNvSpPr txBox="1"/>
          <p:nvPr/>
        </p:nvSpPr>
        <p:spPr>
          <a:xfrm>
            <a:off x="732186" y="1012853"/>
            <a:ext cx="7423681" cy="2031325"/>
          </a:xfrm>
          <a:prstGeom prst="rect">
            <a:avLst/>
          </a:prstGeom>
          <a:noFill/>
        </p:spPr>
        <p:txBody>
          <a:bodyPr wrap="square" lIns="91440" tIns="45720" rIns="91440" bIns="45720" anchor="t">
            <a:spAutoFit/>
          </a:bodyPr>
          <a:lstStyle/>
          <a:p>
            <a:r>
              <a:rPr lang="en-US">
                <a:solidFill>
                  <a:schemeClr val="bg1"/>
                </a:solidFill>
                <a:latin typeface="Times New Roman"/>
                <a:cs typeface="Times New Roman"/>
              </a:rPr>
              <a:t>Describing this project in our portfolio highlights our hands-on expertise in programming languages like HTML, CSS, JavaScript, and PHP. It demonstrates our capability to craft a complete website from the ground up, encompassing both frontend and backend development, as well as database management. More than just theoretical know-how, this endeavor underscores our experiences in tackling real-world challenges and delivering functional solutions.</a:t>
            </a:r>
          </a:p>
        </p:txBody>
      </p:sp>
      <p:sp>
        <p:nvSpPr>
          <p:cNvPr id="2" name="TextBox 1">
            <a:extLst>
              <a:ext uri="{FF2B5EF4-FFF2-40B4-BE49-F238E27FC236}">
                <a16:creationId xmlns:a16="http://schemas.microsoft.com/office/drawing/2014/main" id="{2CEBB2B2-ACC8-9595-BFBD-3CB791749E58}"/>
              </a:ext>
            </a:extLst>
          </p:cNvPr>
          <p:cNvSpPr txBox="1"/>
          <p:nvPr/>
        </p:nvSpPr>
        <p:spPr>
          <a:xfrm flipH="1">
            <a:off x="3869635" y="276521"/>
            <a:ext cx="1657142" cy="738664"/>
          </a:xfrm>
          <a:prstGeom prst="rect">
            <a:avLst/>
          </a:prstGeom>
          <a:noFill/>
        </p:spPr>
        <p:txBody>
          <a:bodyPr wrap="square" lIns="91440" tIns="45720" rIns="91440" bIns="45720" rtlCol="0" anchor="t">
            <a:spAutoFit/>
          </a:bodyPr>
          <a:lstStyle/>
          <a:p>
            <a:pPr algn="ctr"/>
            <a:r>
              <a:rPr lang="en-US" sz="2400" b="1">
                <a:solidFill>
                  <a:schemeClr val="bg1"/>
                </a:solidFill>
                <a:latin typeface="Times New Roman"/>
                <a:cs typeface="Times New Roman"/>
              </a:rPr>
              <a:t>Learnings</a:t>
            </a:r>
          </a:p>
          <a:p>
            <a:pPr algn="ctr"/>
            <a:endParaRPr lang="en-US"/>
          </a:p>
        </p:txBody>
      </p:sp>
    </p:spTree>
    <p:extLst>
      <p:ext uri="{BB962C8B-B14F-4D97-AF65-F5344CB8AC3E}">
        <p14:creationId xmlns:p14="http://schemas.microsoft.com/office/powerpoint/2010/main" val="1688553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E2769-325B-0644-BA80-F9B67E32947F}"/>
              </a:ext>
            </a:extLst>
          </p:cNvPr>
          <p:cNvSpPr>
            <a:spLocks noGrp="1"/>
          </p:cNvSpPr>
          <p:nvPr>
            <p:ph type="title"/>
          </p:nvPr>
        </p:nvSpPr>
        <p:spPr>
          <a:xfrm>
            <a:off x="530772" y="3687162"/>
            <a:ext cx="8229600" cy="2110133"/>
          </a:xfrm>
        </p:spPr>
        <p:txBody>
          <a:bodyPr>
            <a:normAutofit/>
          </a:bodyPr>
          <a:lstStyle/>
          <a:p>
            <a:r>
              <a:rPr lang="en-US">
                <a:latin typeface="Times New Roman" panose="02020603050405020304" pitchFamily="18" charset="0"/>
                <a:cs typeface="Times New Roman" panose="02020603050405020304" pitchFamily="18" charset="0"/>
              </a:rPr>
              <a:t>Thank You</a:t>
            </a:r>
            <a:br>
              <a:rPr lang="en-US">
                <a:latin typeface="Times New Roman" panose="02020603050405020304" pitchFamily="18" charset="0"/>
                <a:cs typeface="Times New Roman" panose="02020603050405020304" pitchFamily="18" charset="0"/>
              </a:rPr>
            </a:br>
            <a:r>
              <a:rPr lang="en-US" sz="3600">
                <a:latin typeface="Times New Roman" panose="02020603050405020304" pitchFamily="18" charset="0"/>
                <a:cs typeface="Times New Roman" panose="02020603050405020304" pitchFamily="18" charset="0"/>
              </a:rPr>
              <a:t>PROFESSOR DR. ELIZEBETH DIAZ</a:t>
            </a:r>
          </a:p>
        </p:txBody>
      </p:sp>
    </p:spTree>
    <p:extLst>
      <p:ext uri="{BB962C8B-B14F-4D97-AF65-F5344CB8AC3E}">
        <p14:creationId xmlns:p14="http://schemas.microsoft.com/office/powerpoint/2010/main" val="3294669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317E7037-96B8-CB48-B74C-D02CB86605DA}"/>
              </a:ext>
            </a:extLst>
          </p:cNvPr>
          <p:cNvSpPr txBox="1">
            <a:spLocks/>
          </p:cNvSpPr>
          <p:nvPr/>
        </p:nvSpPr>
        <p:spPr>
          <a:xfrm>
            <a:off x="457200" y="124699"/>
            <a:ext cx="8229600" cy="857250"/>
          </a:xfrm>
          <a:prstGeom prst="rect">
            <a:avLst/>
          </a:prstGeom>
        </p:spPr>
        <p:txBody>
          <a:bodyPr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b="1">
                <a:latin typeface="Times New Roman" panose="02020603050405020304" pitchFamily="18" charset="0"/>
                <a:ea typeface="+mn-ea"/>
                <a:cs typeface="Times New Roman" panose="02020603050405020304" pitchFamily="18" charset="0"/>
              </a:rPr>
              <a:t>Overview</a:t>
            </a:r>
          </a:p>
        </p:txBody>
      </p:sp>
      <p:sp>
        <p:nvSpPr>
          <p:cNvPr id="4" name="TextBox 3">
            <a:extLst>
              <a:ext uri="{FF2B5EF4-FFF2-40B4-BE49-F238E27FC236}">
                <a16:creationId xmlns:a16="http://schemas.microsoft.com/office/drawing/2014/main" id="{E6B63921-A827-F3C0-3E3E-69846CAEEAF9}"/>
              </a:ext>
            </a:extLst>
          </p:cNvPr>
          <p:cNvSpPr txBox="1"/>
          <p:nvPr/>
        </p:nvSpPr>
        <p:spPr>
          <a:xfrm>
            <a:off x="457200" y="1804910"/>
            <a:ext cx="8503920" cy="2862322"/>
          </a:xfrm>
          <a:prstGeom prst="rect">
            <a:avLst/>
          </a:prstGeom>
          <a:noFill/>
        </p:spPr>
        <p:txBody>
          <a:bodyPr wrap="square">
            <a:spAutoFit/>
          </a:bodyPr>
          <a:lstStyle/>
          <a:p>
            <a:r>
              <a:rPr lang="en-US" b="1">
                <a:latin typeface="Times New Roman" panose="02020603050405020304" pitchFamily="18" charset="0"/>
                <a:cs typeface="Times New Roman" panose="02020603050405020304" pitchFamily="18" charset="0"/>
              </a:rPr>
              <a:t>The Pages Before Login</a:t>
            </a:r>
            <a:r>
              <a:rPr lang="en-US">
                <a:latin typeface="Times New Roman" panose="02020603050405020304" pitchFamily="18" charset="0"/>
                <a:cs typeface="Times New Roman" panose="02020603050405020304" pitchFamily="18" charset="0"/>
              </a:rPr>
              <a:t>:-	</a:t>
            </a:r>
          </a:p>
          <a:p>
            <a:r>
              <a:rPr lang="en-US">
                <a:latin typeface="Times New Roman" panose="02020603050405020304" pitchFamily="18" charset="0"/>
                <a:cs typeface="Times New Roman" panose="02020603050405020304" pitchFamily="18" charset="0"/>
              </a:rPr>
              <a:t>	1.Home	</a:t>
            </a:r>
          </a:p>
          <a:p>
            <a:r>
              <a:rPr lang="en-US">
                <a:latin typeface="Times New Roman" panose="02020603050405020304" pitchFamily="18" charset="0"/>
                <a:cs typeface="Times New Roman" panose="02020603050405020304" pitchFamily="18" charset="0"/>
              </a:rPr>
              <a:t>	2.About       	</a:t>
            </a:r>
          </a:p>
          <a:p>
            <a:r>
              <a:rPr lang="en-US">
                <a:latin typeface="Times New Roman" panose="02020603050405020304" pitchFamily="18" charset="0"/>
                <a:cs typeface="Times New Roman" panose="02020603050405020304" pitchFamily="18" charset="0"/>
              </a:rPr>
              <a:t>	3.Services       	</a:t>
            </a:r>
          </a:p>
          <a:p>
            <a:r>
              <a:rPr lang="en-US">
                <a:latin typeface="Times New Roman" panose="02020603050405020304" pitchFamily="18" charset="0"/>
                <a:cs typeface="Times New Roman" panose="02020603050405020304" pitchFamily="18" charset="0"/>
              </a:rPr>
              <a:t>	4.Blog       	</a:t>
            </a:r>
          </a:p>
          <a:p>
            <a:r>
              <a:rPr lang="en-US">
                <a:latin typeface="Times New Roman" panose="02020603050405020304" pitchFamily="18" charset="0"/>
                <a:cs typeface="Times New Roman" panose="02020603050405020304" pitchFamily="18" charset="0"/>
              </a:rPr>
              <a:t>	5.Contact us and        	</a:t>
            </a:r>
          </a:p>
          <a:p>
            <a:r>
              <a:rPr lang="en-US">
                <a:latin typeface="Times New Roman" panose="02020603050405020304" pitchFamily="18" charset="0"/>
                <a:cs typeface="Times New Roman" panose="02020603050405020304" pitchFamily="18" charset="0"/>
              </a:rPr>
              <a:t>	6.Login/register page</a:t>
            </a:r>
          </a:p>
          <a:p>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These are the pages which helps to Navigate the Basic overview of our website and gives the end user a holistic view of its purpose</a:t>
            </a:r>
          </a:p>
        </p:txBody>
      </p:sp>
    </p:spTree>
    <p:extLst>
      <p:ext uri="{BB962C8B-B14F-4D97-AF65-F5344CB8AC3E}">
        <p14:creationId xmlns:p14="http://schemas.microsoft.com/office/powerpoint/2010/main" val="2060579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1289215" y="326091"/>
            <a:ext cx="6565569" cy="461665"/>
          </a:xfrm>
          <a:prstGeom prst="rect">
            <a:avLst/>
          </a:prstGeom>
          <a:noFill/>
        </p:spPr>
        <p:txBody>
          <a:bodyPr wrap="square" rtlCol="0">
            <a:spAutoFit/>
          </a:bodyPr>
          <a:lstStyle/>
          <a:p>
            <a:pPr algn="ctr"/>
            <a:r>
              <a:rPr lang="en-US" sz="2400" b="1">
                <a:latin typeface="Times New Roman" panose="02020603050405020304" pitchFamily="18" charset="0"/>
                <a:cs typeface="Times New Roman" panose="02020603050405020304" pitchFamily="18" charset="0"/>
              </a:rPr>
              <a:t>Entity Relationship Diagram</a:t>
            </a:r>
          </a:p>
        </p:txBody>
      </p:sp>
      <p:pic>
        <p:nvPicPr>
          <p:cNvPr id="2" name="Picture 2" descr="A diagram of a computer&#10;&#10;Description automatically generated">
            <a:extLst>
              <a:ext uri="{FF2B5EF4-FFF2-40B4-BE49-F238E27FC236}">
                <a16:creationId xmlns:a16="http://schemas.microsoft.com/office/drawing/2014/main" id="{D2BEA614-1C40-2B79-17CE-2716EA007012}"/>
              </a:ext>
            </a:extLst>
          </p:cNvPr>
          <p:cNvPicPr>
            <a:picLocks noChangeAspect="1"/>
          </p:cNvPicPr>
          <p:nvPr/>
        </p:nvPicPr>
        <p:blipFill>
          <a:blip r:embed="rId3"/>
          <a:stretch>
            <a:fillRect/>
          </a:stretch>
        </p:blipFill>
        <p:spPr>
          <a:xfrm>
            <a:off x="228600" y="865659"/>
            <a:ext cx="8915400" cy="5309129"/>
          </a:xfrm>
          <a:prstGeom prst="rect">
            <a:avLst/>
          </a:prstGeom>
        </p:spPr>
      </p:pic>
    </p:spTree>
    <p:extLst>
      <p:ext uri="{BB962C8B-B14F-4D97-AF65-F5344CB8AC3E}">
        <p14:creationId xmlns:p14="http://schemas.microsoft.com/office/powerpoint/2010/main" val="11012363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1289215" y="388436"/>
            <a:ext cx="6565569" cy="461665"/>
          </a:xfrm>
          <a:prstGeom prst="rect">
            <a:avLst/>
          </a:prstGeom>
          <a:noFill/>
        </p:spPr>
        <p:txBody>
          <a:bodyPr wrap="square" rtlCol="0">
            <a:spAutoFit/>
          </a:bodyPr>
          <a:lstStyle/>
          <a:p>
            <a:pPr algn="ctr"/>
            <a:r>
              <a:rPr lang="en-US" sz="2400" b="1">
                <a:latin typeface="Times New Roman" panose="02020603050405020304" pitchFamily="18" charset="0"/>
                <a:cs typeface="Times New Roman" panose="02020603050405020304" pitchFamily="18" charset="0"/>
              </a:rPr>
              <a:t>Technologies Used</a:t>
            </a:r>
          </a:p>
        </p:txBody>
      </p:sp>
      <p:graphicFrame>
        <p:nvGraphicFramePr>
          <p:cNvPr id="2" name="TextBox 2">
            <a:extLst>
              <a:ext uri="{FF2B5EF4-FFF2-40B4-BE49-F238E27FC236}">
                <a16:creationId xmlns:a16="http://schemas.microsoft.com/office/drawing/2014/main" id="{ACB54672-E9CA-1D0C-5BF4-828E8E34E1A8}"/>
              </a:ext>
            </a:extLst>
          </p:cNvPr>
          <p:cNvGraphicFramePr/>
          <p:nvPr>
            <p:extLst>
              <p:ext uri="{D42A27DB-BD31-4B8C-83A1-F6EECF244321}">
                <p14:modId xmlns:p14="http://schemas.microsoft.com/office/powerpoint/2010/main" val="1783440962"/>
              </p:ext>
            </p:extLst>
          </p:nvPr>
        </p:nvGraphicFramePr>
        <p:xfrm>
          <a:off x="846859" y="1454562"/>
          <a:ext cx="7886700" cy="3948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422508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341838"/>
            <a:ext cx="8229600" cy="1143004"/>
          </a:xfrm>
        </p:spPr>
        <p:txBody>
          <a:bodyPr>
            <a:normAutofit/>
          </a:bodyPr>
          <a:lstStyle/>
          <a:p>
            <a:r>
              <a:rPr lang="en-US">
                <a:latin typeface="Times New Roman" panose="02020603050405020304" pitchFamily="18" charset="0"/>
                <a:cs typeface="Times New Roman" panose="02020603050405020304" pitchFamily="18" charset="0"/>
              </a:rPr>
              <a:t>PHASE 4  Demo</a:t>
            </a:r>
          </a:p>
        </p:txBody>
      </p:sp>
      <p:sp>
        <p:nvSpPr>
          <p:cNvPr id="3" name="Title 1"/>
          <p:cNvSpPr txBox="1">
            <a:spLocks/>
          </p:cNvSpPr>
          <p:nvPr/>
        </p:nvSpPr>
        <p:spPr>
          <a:xfrm>
            <a:off x="460459" y="3230087"/>
            <a:ext cx="8229600" cy="732231"/>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b="1" i="0" kern="1200">
                <a:solidFill>
                  <a:schemeClr val="tx1"/>
                </a:solidFill>
                <a:latin typeface="+mj-lt"/>
                <a:ea typeface="+mj-ea"/>
                <a:cs typeface="+mj-cs"/>
              </a:defRPr>
            </a:lvl1pPr>
          </a:lstStyle>
          <a:p>
            <a:endParaRPr lang="en-US" sz="2800" b="0">
              <a:solidFill>
                <a:srgbClr val="13409F"/>
              </a:solidFill>
            </a:endParaRPr>
          </a:p>
        </p:txBody>
      </p:sp>
    </p:spTree>
    <p:extLst>
      <p:ext uri="{BB962C8B-B14F-4D97-AF65-F5344CB8AC3E}">
        <p14:creationId xmlns:p14="http://schemas.microsoft.com/office/powerpoint/2010/main" val="3452213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par>
                                <p:cTn id="9" presetID="12" presetClass="entr" presetSubtype="4" fill="hold" grpId="0" nodeType="withEffect" nodePh="1">
                                  <p:stCondLst>
                                    <p:cond delay="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p:tgtEl>
                                          <p:spTgt spid="3"/>
                                        </p:tgtEl>
                                        <p:attrNameLst>
                                          <p:attrName>ppt_y</p:attrName>
                                        </p:attrNameLst>
                                      </p:cBhvr>
                                      <p:tavLst>
                                        <p:tav tm="0">
                                          <p:val>
                                            <p:strVal val="#ppt_y+#ppt_h*1.125000"/>
                                          </p:val>
                                        </p:tav>
                                        <p:tav tm="100000">
                                          <p:val>
                                            <p:strVal val="#ppt_y"/>
                                          </p:val>
                                        </p:tav>
                                      </p:tavLst>
                                    </p:anim>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DBF423-B58D-D6F1-D13C-110166F093C8}"/>
              </a:ext>
            </a:extLst>
          </p:cNvPr>
          <p:cNvPicPr>
            <a:picLocks noChangeAspect="1"/>
          </p:cNvPicPr>
          <p:nvPr/>
        </p:nvPicPr>
        <p:blipFill>
          <a:blip r:embed="rId2"/>
          <a:stretch>
            <a:fillRect/>
          </a:stretch>
        </p:blipFill>
        <p:spPr>
          <a:xfrm>
            <a:off x="684272" y="1609344"/>
            <a:ext cx="7775455" cy="4283360"/>
          </a:xfrm>
          <a:prstGeom prst="rect">
            <a:avLst/>
          </a:prstGeom>
        </p:spPr>
      </p:pic>
      <p:sp>
        <p:nvSpPr>
          <p:cNvPr id="5" name="TextBox 4">
            <a:extLst>
              <a:ext uri="{FF2B5EF4-FFF2-40B4-BE49-F238E27FC236}">
                <a16:creationId xmlns:a16="http://schemas.microsoft.com/office/drawing/2014/main" id="{18FB7882-A6E2-4639-347F-88EC9C2483AA}"/>
              </a:ext>
            </a:extLst>
          </p:cNvPr>
          <p:cNvSpPr txBox="1"/>
          <p:nvPr/>
        </p:nvSpPr>
        <p:spPr>
          <a:xfrm>
            <a:off x="3700410" y="503631"/>
            <a:ext cx="2386584" cy="461665"/>
          </a:xfrm>
          <a:prstGeom prst="rect">
            <a:avLst/>
          </a:prstGeom>
          <a:noFill/>
        </p:spPr>
        <p:txBody>
          <a:bodyPr wrap="square" rtlCol="0">
            <a:spAutoFit/>
          </a:bodyPr>
          <a:lstStyle/>
          <a:p>
            <a:r>
              <a:rPr lang="en-US" sz="2400" b="1">
                <a:latin typeface="Times New Roman" panose="02020603050405020304" pitchFamily="18" charset="0"/>
                <a:cs typeface="Times New Roman" panose="02020603050405020304" pitchFamily="18" charset="0"/>
              </a:rPr>
              <a:t>HOME PAGE</a:t>
            </a:r>
          </a:p>
        </p:txBody>
      </p:sp>
    </p:spTree>
    <p:extLst>
      <p:ext uri="{BB962C8B-B14F-4D97-AF65-F5344CB8AC3E}">
        <p14:creationId xmlns:p14="http://schemas.microsoft.com/office/powerpoint/2010/main" val="875893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201144-8B55-6476-3D54-562703ECE468}"/>
              </a:ext>
            </a:extLst>
          </p:cNvPr>
          <p:cNvPicPr>
            <a:picLocks noChangeAspect="1"/>
          </p:cNvPicPr>
          <p:nvPr/>
        </p:nvPicPr>
        <p:blipFill>
          <a:blip r:embed="rId2"/>
          <a:stretch>
            <a:fillRect/>
          </a:stretch>
        </p:blipFill>
        <p:spPr>
          <a:xfrm>
            <a:off x="793627" y="1475093"/>
            <a:ext cx="7794490" cy="4123944"/>
          </a:xfrm>
          <a:prstGeom prst="rect">
            <a:avLst/>
          </a:prstGeom>
        </p:spPr>
      </p:pic>
      <p:sp>
        <p:nvSpPr>
          <p:cNvPr id="3" name="TextBox 2">
            <a:extLst>
              <a:ext uri="{FF2B5EF4-FFF2-40B4-BE49-F238E27FC236}">
                <a16:creationId xmlns:a16="http://schemas.microsoft.com/office/drawing/2014/main" id="{F5D29E49-42AF-45C3-4F72-1676A4762E9F}"/>
              </a:ext>
            </a:extLst>
          </p:cNvPr>
          <p:cNvSpPr txBox="1"/>
          <p:nvPr/>
        </p:nvSpPr>
        <p:spPr>
          <a:xfrm>
            <a:off x="4328437" y="516743"/>
            <a:ext cx="1389888" cy="461665"/>
          </a:xfrm>
          <a:prstGeom prst="rect">
            <a:avLst/>
          </a:prstGeom>
          <a:noFill/>
        </p:spPr>
        <p:txBody>
          <a:bodyPr wrap="square" rtlCol="0">
            <a:spAutoFit/>
          </a:bodyPr>
          <a:lstStyle/>
          <a:p>
            <a:r>
              <a:rPr lang="en-US" sz="2400" b="1">
                <a:latin typeface="Times New Roman" panose="02020603050405020304" pitchFamily="18" charset="0"/>
                <a:cs typeface="Times New Roman" panose="02020603050405020304" pitchFamily="18" charset="0"/>
              </a:rPr>
              <a:t>BLOG</a:t>
            </a:r>
          </a:p>
        </p:txBody>
      </p:sp>
      <p:sp>
        <p:nvSpPr>
          <p:cNvPr id="4" name="TextBox 3">
            <a:extLst>
              <a:ext uri="{FF2B5EF4-FFF2-40B4-BE49-F238E27FC236}">
                <a16:creationId xmlns:a16="http://schemas.microsoft.com/office/drawing/2014/main" id="{D396DD0E-7489-591A-9BD8-A18573FD5459}"/>
              </a:ext>
            </a:extLst>
          </p:cNvPr>
          <p:cNvSpPr txBox="1"/>
          <p:nvPr/>
        </p:nvSpPr>
        <p:spPr>
          <a:xfrm>
            <a:off x="5933209" y="5726390"/>
            <a:ext cx="2749471" cy="369332"/>
          </a:xfrm>
          <a:prstGeom prst="rect">
            <a:avLst/>
          </a:prstGeom>
          <a:noFill/>
        </p:spPr>
        <p:txBody>
          <a:bodyPr wrap="none" rtlCol="0">
            <a:spAutoFit/>
          </a:bodyPr>
          <a:lstStyle/>
          <a:p>
            <a:r>
              <a:rPr lang="en-US">
                <a:hlinkClick r:id="rId3"/>
              </a:rPr>
              <a:t>https://sdk7821.uta.cloud</a:t>
            </a:r>
            <a:endParaRPr lang="en-US"/>
          </a:p>
        </p:txBody>
      </p:sp>
    </p:spTree>
    <p:extLst>
      <p:ext uri="{BB962C8B-B14F-4D97-AF65-F5344CB8AC3E}">
        <p14:creationId xmlns:p14="http://schemas.microsoft.com/office/powerpoint/2010/main" val="2246583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192B6D-0786-9A4C-3711-EF8804B545A0}"/>
              </a:ext>
            </a:extLst>
          </p:cNvPr>
          <p:cNvPicPr>
            <a:picLocks noChangeAspect="1"/>
          </p:cNvPicPr>
          <p:nvPr/>
        </p:nvPicPr>
        <p:blipFill>
          <a:blip r:embed="rId2"/>
          <a:stretch>
            <a:fillRect/>
          </a:stretch>
        </p:blipFill>
        <p:spPr>
          <a:xfrm>
            <a:off x="546272" y="1444752"/>
            <a:ext cx="7923439" cy="4370832"/>
          </a:xfrm>
          <a:prstGeom prst="rect">
            <a:avLst/>
          </a:prstGeom>
        </p:spPr>
      </p:pic>
      <p:sp>
        <p:nvSpPr>
          <p:cNvPr id="4" name="TextBox 3">
            <a:extLst>
              <a:ext uri="{FF2B5EF4-FFF2-40B4-BE49-F238E27FC236}">
                <a16:creationId xmlns:a16="http://schemas.microsoft.com/office/drawing/2014/main" id="{67E6C098-90C5-CFB6-01D3-BAE3A6B0AAA4}"/>
              </a:ext>
            </a:extLst>
          </p:cNvPr>
          <p:cNvSpPr txBox="1"/>
          <p:nvPr/>
        </p:nvSpPr>
        <p:spPr>
          <a:xfrm>
            <a:off x="3771900" y="437666"/>
            <a:ext cx="2232383" cy="461665"/>
          </a:xfrm>
          <a:prstGeom prst="rect">
            <a:avLst/>
          </a:prstGeom>
          <a:noFill/>
        </p:spPr>
        <p:txBody>
          <a:bodyPr wrap="square" rtlCol="0">
            <a:spAutoFit/>
          </a:bodyPr>
          <a:lstStyle/>
          <a:p>
            <a:r>
              <a:rPr lang="en-US" sz="2400" b="1">
                <a:latin typeface="Times New Roman" panose="02020603050405020304" pitchFamily="18" charset="0"/>
                <a:cs typeface="Times New Roman" panose="02020603050405020304" pitchFamily="18" charset="0"/>
              </a:rPr>
              <a:t>ABOUT US</a:t>
            </a:r>
          </a:p>
        </p:txBody>
      </p:sp>
    </p:spTree>
    <p:extLst>
      <p:ext uri="{BB962C8B-B14F-4D97-AF65-F5344CB8AC3E}">
        <p14:creationId xmlns:p14="http://schemas.microsoft.com/office/powerpoint/2010/main" val="18335048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(4:3)</PresentationFormat>
  <Slides>25</Slides>
  <Notes>0</Notes>
  <HiddenSlides>0</HiddenSlide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PowerPoint Presentation</vt:lpstr>
      <vt:lpstr>PowerPoint Presentation</vt:lpstr>
      <vt:lpstr>PowerPoint Presentation</vt:lpstr>
      <vt:lpstr>PowerPoint Presentation</vt:lpstr>
      <vt:lpstr>PowerPoint Presentation</vt:lpstr>
      <vt:lpstr>PHASE 4  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PROFESSOR DR. ELIZEBETH DIAZ</vt:lpstr>
    </vt:vector>
  </TitlesOfParts>
  <Company>University of Texas at Arlington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Tackett</dc:creator>
  <cp:revision>9</cp:revision>
  <dcterms:created xsi:type="dcterms:W3CDTF">2013-10-16T17:47:49Z</dcterms:created>
  <dcterms:modified xsi:type="dcterms:W3CDTF">2023-08-07T04:06:49Z</dcterms:modified>
</cp:coreProperties>
</file>